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xml" ContentType="application/inkml+xml"/>
  <Override PartName="/ppt/ink/ink5.xml" ContentType="application/inkml+xml"/>
  <Override PartName="/ppt/notesSlides/notesSlide15.xml" ContentType="application/vnd.openxmlformats-officedocument.presentationml.notesSlide+xml"/>
  <Override PartName="/ppt/ink/ink6.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38"/>
  </p:notesMasterIdLst>
  <p:sldIdLst>
    <p:sldId id="261" r:id="rId2"/>
    <p:sldId id="270" r:id="rId3"/>
    <p:sldId id="298" r:id="rId4"/>
    <p:sldId id="313" r:id="rId5"/>
    <p:sldId id="314" r:id="rId6"/>
    <p:sldId id="299" r:id="rId7"/>
    <p:sldId id="300" r:id="rId8"/>
    <p:sldId id="301" r:id="rId9"/>
    <p:sldId id="302" r:id="rId10"/>
    <p:sldId id="303" r:id="rId11"/>
    <p:sldId id="304" r:id="rId12"/>
    <p:sldId id="307" r:id="rId13"/>
    <p:sldId id="308" r:id="rId14"/>
    <p:sldId id="309" r:id="rId15"/>
    <p:sldId id="306" r:id="rId16"/>
    <p:sldId id="311" r:id="rId17"/>
    <p:sldId id="312" r:id="rId18"/>
    <p:sldId id="315" r:id="rId19"/>
    <p:sldId id="316" r:id="rId20"/>
    <p:sldId id="317" r:id="rId21"/>
    <p:sldId id="318" r:id="rId22"/>
    <p:sldId id="319" r:id="rId23"/>
    <p:sldId id="320" r:id="rId24"/>
    <p:sldId id="267" r:id="rId25"/>
    <p:sldId id="296" r:id="rId26"/>
    <p:sldId id="295" r:id="rId27"/>
    <p:sldId id="294" r:id="rId28"/>
    <p:sldId id="266" r:id="rId29"/>
    <p:sldId id="265" r:id="rId30"/>
    <p:sldId id="321" r:id="rId31"/>
    <p:sldId id="297" r:id="rId32"/>
    <p:sldId id="283" r:id="rId33"/>
    <p:sldId id="288" r:id="rId34"/>
    <p:sldId id="285" r:id="rId35"/>
    <p:sldId id="269" r:id="rId36"/>
    <p:sldId id="29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9"/>
  </p:normalViewPr>
  <p:slideViewPr>
    <p:cSldViewPr snapToGrid="0">
      <p:cViewPr varScale="1">
        <p:scale>
          <a:sx n="110" d="100"/>
          <a:sy n="110"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6.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01T16:06:32.204"/>
    </inkml:context>
    <inkml:brush xml:id="br0">
      <inkml:brushProperty name="width" value="0.025" units="cm"/>
      <inkml:brushProperty name="height" value="0.025" units="cm"/>
    </inkml:brush>
  </inkml:definitions>
  <inkml:trace contextRef="#ctx0" brushRef="#br0">26775 12285 4736,'0'-32'1824,"0"32"-960,0 0-448,0 0 608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01T16:08:18.353"/>
    </inkml:context>
    <inkml:brush xml:id="br0">
      <inkml:brushProperty name="width" value="0.05" units="cm"/>
      <inkml:brushProperty name="height" value="0.05" units="cm"/>
      <inkml:brushProperty name="color" value="#E71224"/>
    </inkml:brush>
  </inkml:definitions>
  <inkml:trace contextRef="#ctx0" brushRef="#br0">0 2141 2560,'0'0'1056,"0"0"-576,0 0 352,0 0 576,0 0-256,0 0-96,0 0-352,0 0-32,0 0-384,0 0-32,0 0 64,0 0-128,0-16 64,0 16-160,0 0 0,0 0-32,0-16 32,0 16-64,0 0 64,0-16-128,0 16 0,16-16 32,-16 16 64,16-16 32,0 0 32,0-16 0,16 0 64,0 0 96,0-16 160,0 0-416,0 0-64,32-32 128,0 16 96,0 0-32,-1-15 0,33-1-32,0 0 0,-16 0-64,32-16 32,-16 16-128,-16 0 0,15 0 32,17 0 64,0 17-32,-16-17 64,0 16 0,0 0 96,-17 16-160,1 0-32,-16 0 0,16 16 0,-16-16 192,0 0 128,-16 16-96,0 0-64,0 0-64,0 16-96,-16 0 96,-16 0 0,15 0 96,-15 0 32,-16 16-32,16 0-32,-16-16-672,0 16-288,0 0-1280,-16 0-512,16 16-992</inkml:trace>
  <inkml:trace contextRef="#ctx0" brushRef="#br0" timeOffset="384.624">2013 0 6784,'0'0'2624,"0"16"-1408,0-16-928,0 0 704,16 0-544,0 0-64,0 16-192,16-16-32,0 0-96,16 16 96,0-16 32,0 0 64,-16 0 64,16 0-32,0 16 64,-16 0-64,16-16 64,-32 32 0,0 16 96,-16-16-97,0 16-31,-16 0-192,0 0-32,-16 16-320,16-16-160,0-16-1023,0 0-353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01T16:08:21.258"/>
    </inkml:context>
    <inkml:brush xml:id="br0">
      <inkml:brushProperty name="width" value="0.05" units="cm"/>
      <inkml:brushProperty name="height" value="0.05" units="cm"/>
      <inkml:brushProperty name="color" value="#E71224"/>
    </inkml:brush>
  </inkml:definitions>
  <inkml:trace contextRef="#ctx0" brushRef="#br0">0 575 5888,'0'-16'2176,"0"16"-1152,0 16-704,0 0 544,16-16 0,-16 16 32,16 0-64,0 16 32,0 0-480,0 0 128,-16 32 64,16-1-128,0 1 64,0 0-161,-16-16 33,16 16-96,-16-32 64,0 16 0,0-16 32,0 0-64,0 0 32,0-16 0,0 0 32,0-16 64,0-16-288,0 0-96,-16 0-64,16-32 64,0 0-96,0-16-64,0 16-96,0-16 32,0 0 32,16 0 64,0 1-32,0-1-32,16 16 0,-16 0 0,0 0 96,16 16 0,-16 0-64,0 16 0,16 0 64,-16 16 64,0 16 0,16 16 64,-16 16-64,0-16-32,0 16 160,0 0 128,0 0-96,-16 31-32,16-31 64,0 0 0,-16 0-32,0-16 32,0 0-128,0-16 0,0 16-32,0-32-64,0 16-544,0 0-192,0-16-1216,0 0-479,0-16-2049,16-32-1248,16 0 2592</inkml:trace>
  <inkml:trace contextRef="#ctx0" brushRef="#br0" timeOffset="343.831">799 431 6656,'-16'0'2464,"16"32"-1344,0 0-608,-16 0 704,16 16 0,0 0 128,0-16-448,0 16-224,0 0-384,16 0-65,0-16 97,0 16-128,0-16-32,16-16-64,0-32-96,0 0 96,0 16 64,-16-32 0,0 16 0,0-16-32,0 0 0,-16 0 0,0-16 0,-16 0 0,0 16 0,-16 0 0,16 0 64,-16 0-256,16 16 0,-16 0-640,16 0-256,16 16-1599,-16 0-673,16 0-800</inkml:trace>
  <inkml:trace contextRef="#ctx0" brushRef="#br0" timeOffset="614.875">1374 303 7040,'-16'16'2720,"16"0"-1472,0 16-608,0 0 768,0-16-64,0 32-32,16 0-289,-16 0-159,0 0-480,16-16-96,-16 16 32,17-16-192,-17 0-64,16-16-32,-16 16 32,16-32-608,-16 16-256,-16 0-1631,16-32-673,-16 0-1024</inkml:trace>
  <inkml:trace contextRef="#ctx0" brushRef="#br0" timeOffset="763.274">1119 144 8704,'0'0'3232,"0"0"-1728,0 0-1760,16 16 512,0-16-704,-16 0-160,32 16-2944,17 0-1312</inkml:trace>
  <inkml:trace contextRef="#ctx0" brushRef="#br0" timeOffset="1133.625">1871 0 9728,'0'0'3584,"0"0"-1920,-17 0-1312,17 16 895,-16-16-255,0 32-32,0-16-320,-16 16-160,16 0-256,0 0-224,16 16-96,-16-16-32,16 0 96,0-16-160,0 16 64,16-16-160,0 0-32,0 0 0,16 0 128,-16-16 96,0 16 128,0 0 64,1 0 32,-17 16 288,0 0 192,0 0 32,-17 16 0,1-16-192,0 0-128,0 0-160,0-16-64,0 0-800,0 0-416,-16-16-2335,32-16-929,16-16-96</inkml:trace>
  <inkml:trace contextRef="#ctx0" brushRef="#br0" timeOffset="1461.204">2077 352 7424,'32'16'2816,"-16"-16"-1536,16 0-448,-16 0 992,0-16-544,0 0-97,32-16-543,-16 0-160,0 0-288,0 0-128,-16 0 32,0 16 0,0-16 96,-16 0-32,-16 16 0,-16 0-448,0 0-128,0 32 32,-16 0 96,16 16 64,-16 16 160,16 16 512,0-16 256,16 0-128,16 0-96,16-16-256,0 16-96,16-16 0,0-32 0,32 0-64,-16 0-64,16 0-416,0-16-192,-16 0-2239,15-16-993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4-01T16:28:12.407"/>
    </inkml:context>
    <inkml:brush xml:id="br0">
      <inkml:brushProperty name="width" value="0.0175" units="cm"/>
      <inkml:brushProperty name="height" value="0.0175" units="cm"/>
      <inkml:brushProperty name="color" value="#ED1C24"/>
      <inkml:brushProperty name="ignorePressure" value="1"/>
    </inkml:brush>
    <inkml:context xml:id="ctx1">
      <inkml:inkSource xml:id="inkSrc1">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1" timeString="2017-04-01T16:28:32.870"/>
    </inkml:context>
    <inkml:brush xml:id="br1">
      <inkml:brushProperty name="width" value="0.0175" units="cm"/>
      <inkml:brushProperty name="height" value="0.0175" units="cm"/>
      <inkml:brushProperty name="color" value="#ED1C24"/>
    </inkml:brush>
  </inkml:definitions>
  <inkml:trace contextRef="#ctx0" brushRef="#br0">18854 12432,'0'10,"0"5</inkml:trace>
  <inkml:trace contextRef="#ctx1" brushRef="#br1">19958 13347 6144,'-48'0'2368,"17"-16"-1280,15 16-1216,16 0 416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4-01T16:28:57.863"/>
    </inkml:context>
    <inkml:brush xml:id="br0">
      <inkml:brushProperty name="width" value="0.025" units="cm"/>
      <inkml:brushProperty name="height" value="0.025" units="cm"/>
      <inkml:brushProperty name="ignorePressure" value="1"/>
    </inkml:brush>
  </inkml:definitions>
  <inkml:trace contextRef="#ctx0" brushRef="#br0">19358 12243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01T17:23:20.831"/>
    </inkml:context>
    <inkml:brush xml:id="br0">
      <inkml:brushProperty name="width" value="0.025" units="cm"/>
      <inkml:brushProperty name="height" value="0.025" units="cm"/>
    </inkml:brush>
  </inkml:definitions>
  <inkml:trace contextRef="#ctx0" brushRef="#br0">20809 14373 7040,'0'0'2624,"0"0"-1408,0 0-1408,0 0 384,0 0-192,16 16 0,-16-16 0,15 0 64,-15 16-256,0-1-32,16-15-1792,-16 16-800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640A2-C0B6-4AFE-9D16-0074649B4B74}" type="datetimeFigureOut">
              <a:rPr lang="zh-CN" altLang="en-US" smtClean="0"/>
              <a:t>2018/10/26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3B92A4-3788-4003-8181-3C10674BB296}" type="slidenum">
              <a:rPr lang="zh-CN" altLang="en-US" smtClean="0"/>
              <a:t>‹#›</a:t>
            </a:fld>
            <a:endParaRPr lang="zh-CN" altLang="en-US"/>
          </a:p>
        </p:txBody>
      </p:sp>
    </p:spTree>
    <p:extLst>
      <p:ext uri="{BB962C8B-B14F-4D97-AF65-F5344CB8AC3E}">
        <p14:creationId xmlns:p14="http://schemas.microsoft.com/office/powerpoint/2010/main" val="273861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030150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6E0882-AF55-480B-AABD-1ECC98F333CB}" type="slidenum">
              <a:rPr lang="zh-CN" altLang="en-US" smtClean="0"/>
              <a:t>12</a:t>
            </a:fld>
            <a:endParaRPr lang="zh-CN" altLang="en-US"/>
          </a:p>
        </p:txBody>
      </p:sp>
    </p:spTree>
    <p:extLst>
      <p:ext uri="{BB962C8B-B14F-4D97-AF65-F5344CB8AC3E}">
        <p14:creationId xmlns:p14="http://schemas.microsoft.com/office/powerpoint/2010/main" val="23567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Let's say you attend a symphony and want to get the clearest, most faithful sound possible. So you buy a super-sensitive microphone and hearing aid to pick up all the sounds in the auditorium.</a:t>
            </a:r>
            <a:br>
              <a:rPr lang="en-US" altLang="zh-CN" dirty="0"/>
            </a:br>
            <a:br>
              <a:rPr lang="en-US" altLang="zh-CN" dirty="0"/>
            </a:br>
            <a:r>
              <a:rPr lang="en-US" altLang="zh-CN" sz="1200" b="1" i="0" kern="1200" dirty="0">
                <a:solidFill>
                  <a:schemeClr val="tx1"/>
                </a:solidFill>
                <a:effectLst/>
                <a:latin typeface="+mn-lt"/>
                <a:ea typeface="+mn-ea"/>
                <a:cs typeface="+mn-cs"/>
              </a:rPr>
              <a:t>Then you start "overfitting," hearing the noise on top of the symphony. </a:t>
            </a:r>
            <a:r>
              <a:rPr lang="en-US" altLang="zh-CN" sz="1200" b="0" i="0" kern="1200" dirty="0">
                <a:solidFill>
                  <a:schemeClr val="tx1"/>
                </a:solidFill>
                <a:effectLst/>
                <a:latin typeface="+mn-lt"/>
                <a:ea typeface="+mn-ea"/>
                <a:cs typeface="+mn-cs"/>
              </a:rPr>
              <a:t>You hear your neighbors shuffling in their seats, the musicians turning their pages, and even the swishing of the conductor's coat jacket.</a:t>
            </a:r>
            <a:br>
              <a:rPr lang="en-US" altLang="zh-CN" dirty="0"/>
            </a:br>
            <a:br>
              <a:rPr lang="en-US" altLang="zh-CN" dirty="0"/>
            </a:br>
            <a:r>
              <a:rPr lang="en-US" altLang="zh-CN" sz="1200" b="0" i="0" kern="1200" dirty="0">
                <a:solidFill>
                  <a:schemeClr val="tx1"/>
                </a:solidFill>
                <a:effectLst/>
                <a:latin typeface="+mn-lt"/>
                <a:ea typeface="+mn-ea"/>
                <a:cs typeface="+mn-cs"/>
              </a:rPr>
              <a:t>When you're at a concert, there's both the symphony and the random noise. Fitting a perfect model is only listening to the symphony. Over-fitting is when you hear more noise then you need to, or worse, letting the noise drown out the symphony.</a:t>
            </a:r>
            <a:endParaRPr lang="zh-CN" altLang="en-US" dirty="0"/>
          </a:p>
        </p:txBody>
      </p:sp>
      <p:sp>
        <p:nvSpPr>
          <p:cNvPr id="4" name="灯片编号占位符 3"/>
          <p:cNvSpPr>
            <a:spLocks noGrp="1"/>
          </p:cNvSpPr>
          <p:nvPr>
            <p:ph type="sldNum" sz="quarter" idx="10"/>
          </p:nvPr>
        </p:nvSpPr>
        <p:spPr/>
        <p:txBody>
          <a:bodyPr/>
          <a:lstStyle/>
          <a:p>
            <a:fld id="{BE6E0882-AF55-480B-AABD-1ECC98F333CB}" type="slidenum">
              <a:rPr lang="zh-CN" altLang="en-US" smtClean="0"/>
              <a:t>13</a:t>
            </a:fld>
            <a:endParaRPr lang="zh-CN" altLang="en-US"/>
          </a:p>
        </p:txBody>
      </p:sp>
    </p:spTree>
    <p:extLst>
      <p:ext uri="{BB962C8B-B14F-4D97-AF65-F5344CB8AC3E}">
        <p14:creationId xmlns:p14="http://schemas.microsoft.com/office/powerpoint/2010/main" val="4050387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6E0882-AF55-480B-AABD-1ECC98F333CB}" type="slidenum">
              <a:rPr lang="zh-CN" altLang="en-US" smtClean="0"/>
              <a:t>14</a:t>
            </a:fld>
            <a:endParaRPr lang="zh-CN" altLang="en-US"/>
          </a:p>
        </p:txBody>
      </p:sp>
    </p:spTree>
    <p:extLst>
      <p:ext uri="{BB962C8B-B14F-4D97-AF65-F5344CB8AC3E}">
        <p14:creationId xmlns:p14="http://schemas.microsoft.com/office/powerpoint/2010/main" val="344220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114514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6E0882-AF55-480B-AABD-1ECC98F333CB}" type="slidenum">
              <a:rPr lang="zh-CN" altLang="en-US" smtClean="0"/>
              <a:t>16</a:t>
            </a:fld>
            <a:endParaRPr lang="zh-CN" altLang="en-US"/>
          </a:p>
        </p:txBody>
      </p:sp>
    </p:spTree>
    <p:extLst>
      <p:ext uri="{BB962C8B-B14F-4D97-AF65-F5344CB8AC3E}">
        <p14:creationId xmlns:p14="http://schemas.microsoft.com/office/powerpoint/2010/main" val="4188612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6E0882-AF55-480B-AABD-1ECC98F333CB}" type="slidenum">
              <a:rPr lang="zh-CN" altLang="en-US" smtClean="0"/>
              <a:t>17</a:t>
            </a:fld>
            <a:endParaRPr lang="zh-CN" altLang="en-US"/>
          </a:p>
        </p:txBody>
      </p:sp>
    </p:spTree>
    <p:extLst>
      <p:ext uri="{BB962C8B-B14F-4D97-AF65-F5344CB8AC3E}">
        <p14:creationId xmlns:p14="http://schemas.microsoft.com/office/powerpoint/2010/main" val="37195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95308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081647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26146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739110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794342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683050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010929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42052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18645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523012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105739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684034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140104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156794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419693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65357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30323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017612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745459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268347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502777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8057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
        <p:nvSpPr>
          <p:cNvPr id="9" name="Rectangle 8"/>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4438526" cy="641350"/>
          </a:xfrm>
        </p:spPr>
        <p:txBody>
          <a:bodyPr anchor="b"/>
          <a:lstStyle>
            <a:lvl1pPr marL="0" indent="0">
              <a:buNone/>
              <a:defRPr sz="2400" b="0">
                <a:solidFill>
                  <a:schemeClr val="bg2">
                    <a:lumMod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p:cNvSpPr>
            <a:spLocks noGrp="1"/>
          </p:cNvSpPr>
          <p:nvPr>
            <p:ph sz="half" idx="2" hasCustomPrompt="1"/>
          </p:nvPr>
        </p:nvSpPr>
        <p:spPr>
          <a:xfrm>
            <a:off x="541611" y="1431010"/>
            <a:ext cx="4413626"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Lorem ipsum 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Tree>
    <p:extLst>
      <p:ext uri="{BB962C8B-B14F-4D97-AF65-F5344CB8AC3E}">
        <p14:creationId xmlns:p14="http://schemas.microsoft.com/office/powerpoint/2010/main" val="255623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4476"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4438526" cy="641350"/>
          </a:xfrm>
        </p:spPr>
        <p:txBody>
          <a:bodyPr anchor="b"/>
          <a:lstStyle>
            <a:lvl1pPr marL="0" indent="0">
              <a:buNone/>
              <a:defRPr sz="2400" b="0">
                <a:solidFill>
                  <a:schemeClr val="bg2">
                    <a:lumMod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1" y="1828845"/>
            <a:ext cx="4413626"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zh-CN" altLang="en-US"/>
              <a:t>编辑母版文本样式</a:t>
            </a:r>
          </a:p>
        </p:txBody>
      </p:sp>
    </p:spTree>
    <p:extLst>
      <p:ext uri="{BB962C8B-B14F-4D97-AF65-F5344CB8AC3E}">
        <p14:creationId xmlns:p14="http://schemas.microsoft.com/office/powerpoint/2010/main" val="167537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4"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hasCustomPrompt="1"/>
          </p:nvPr>
        </p:nvSpPr>
        <p:spPr>
          <a:xfrm>
            <a:off x="516711" y="1539506"/>
            <a:ext cx="6267148" cy="641350"/>
          </a:xfrm>
        </p:spPr>
        <p:txBody>
          <a:bodyPr anchor="b">
            <a:normAutofit/>
          </a:bodyPr>
          <a:lstStyle>
            <a:lvl1pPr marL="0" indent="0">
              <a:buNone/>
              <a:defRPr sz="36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3"/>
          <p:cNvSpPr>
            <a:spLocks noGrp="1"/>
          </p:cNvSpPr>
          <p:nvPr>
            <p:ph sz="half" idx="2" hasCustomPrompt="1"/>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Lorem ipsum Click to edit Master text styles</a:t>
            </a:r>
          </a:p>
        </p:txBody>
      </p:sp>
    </p:spTree>
    <p:extLst>
      <p:ext uri="{BB962C8B-B14F-4D97-AF65-F5344CB8AC3E}">
        <p14:creationId xmlns:p14="http://schemas.microsoft.com/office/powerpoint/2010/main" val="764805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10/26/18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01034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CB17662-8555-4D8B-8B39-613AD38E01A3}" type="datetimeFigureOut">
              <a:rPr lang="zh-CN" altLang="en-US" smtClean="0"/>
              <a:t>2018/10/26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343C6C3-244D-4EFF-BFE7-F446037591CD}" type="slidenum">
              <a:rPr lang="zh-CN" altLang="en-US" smtClean="0"/>
              <a:t>‹#›</a:t>
            </a:fld>
            <a:endParaRPr lang="zh-CN" altLang="en-US"/>
          </a:p>
        </p:txBody>
      </p:sp>
    </p:spTree>
    <p:extLst>
      <p:ext uri="{BB962C8B-B14F-4D97-AF65-F5344CB8AC3E}">
        <p14:creationId xmlns:p14="http://schemas.microsoft.com/office/powerpoint/2010/main" val="168662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CB17662-8555-4D8B-8B39-613AD38E01A3}" type="datetimeFigureOut">
              <a:rPr lang="zh-CN" altLang="en-US" smtClean="0"/>
              <a:t>2018/10/26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43C6C3-244D-4EFF-BFE7-F446037591CD}" type="slidenum">
              <a:rPr lang="zh-CN" altLang="en-US" smtClean="0"/>
              <a:t>‹#›</a:t>
            </a:fld>
            <a:endParaRPr lang="zh-CN" altLang="en-US"/>
          </a:p>
        </p:txBody>
      </p:sp>
    </p:spTree>
    <p:extLst>
      <p:ext uri="{BB962C8B-B14F-4D97-AF65-F5344CB8AC3E}">
        <p14:creationId xmlns:p14="http://schemas.microsoft.com/office/powerpoint/2010/main" val="4163560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17662-8555-4D8B-8B39-613AD38E01A3}" type="datetimeFigureOut">
              <a:rPr lang="zh-CN" altLang="en-US" smtClean="0"/>
              <a:t>2018/10/26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343C6C3-244D-4EFF-BFE7-F446037591CD}" type="slidenum">
              <a:rPr lang="zh-CN" altLang="en-US" smtClean="0"/>
              <a:t>‹#›</a:t>
            </a:fld>
            <a:endParaRPr lang="zh-CN" altLang="en-US"/>
          </a:p>
        </p:txBody>
      </p:sp>
    </p:spTree>
    <p:extLst>
      <p:ext uri="{BB962C8B-B14F-4D97-AF65-F5344CB8AC3E}">
        <p14:creationId xmlns:p14="http://schemas.microsoft.com/office/powerpoint/2010/main" val="1888429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8BEEBAAA-29B5-4AF5-BC5F-7E580C29002D}" type="datetimeFigureOut">
              <a:rPr lang="en-US" altLang="zh-CN" smtClean="0"/>
              <a:pPr/>
              <a:t>10/26/18</a:t>
            </a:fld>
            <a:endParaRPr lang="zh-CN" alt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dirty="0"/>
          </a:p>
        </p:txBody>
      </p:sp>
    </p:spTree>
    <p:extLst>
      <p:ext uri="{BB962C8B-B14F-4D97-AF65-F5344CB8AC3E}">
        <p14:creationId xmlns:p14="http://schemas.microsoft.com/office/powerpoint/2010/main" val="173209876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Lst>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4.png"/><Relationship Id="rId7"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customXml" Target="../ink/ink2.xml"/><Relationship Id="rId5" Type="http://schemas.openxmlformats.org/officeDocument/2006/relationships/image" Target="../media/image95.png"/><Relationship Id="rId4" Type="http://schemas.openxmlformats.org/officeDocument/2006/relationships/customXml" Target="../ink/ink1.xml"/><Relationship Id="rId9" Type="http://schemas.openxmlformats.org/officeDocument/2006/relationships/image" Target="../media/image11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47.png"/><Relationship Id="rId3" Type="http://schemas.openxmlformats.org/officeDocument/2006/relationships/customXml" Target="../ink/ink4.xml"/><Relationship Id="rId12"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11" Type="http://schemas.openxmlformats.org/officeDocument/2006/relationships/image" Target="../media/image45.png"/><Relationship Id="rId15" Type="http://schemas.openxmlformats.org/officeDocument/2006/relationships/image" Target="../media/image49.png"/><Relationship Id="rId10" Type="http://schemas.openxmlformats.org/officeDocument/2006/relationships/image" Target="../media/image44.gif"/><Relationship Id="rId9" Type="http://schemas.openxmlformats.org/officeDocument/2006/relationships/customXml" Target="../ink/ink5.xml"/><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customXml" Target="../ink/ink6.xml"/><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6.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87551" y="1303797"/>
            <a:ext cx="10675189" cy="2387600"/>
          </a:xfrm>
        </p:spPr>
        <p:txBody>
          <a:bodyPr>
            <a:normAutofit/>
          </a:bodyPr>
          <a:lstStyle/>
          <a:p>
            <a:r>
              <a:rPr lang="en-US" altLang="zh-CN" sz="3200" b="1" dirty="0">
                <a:solidFill>
                  <a:schemeClr val="accent5">
                    <a:lumMod val="75000"/>
                  </a:schemeClr>
                </a:solidFill>
              </a:rPr>
              <a:t>From Machine Learning to Deep Learning </a:t>
            </a:r>
            <a:br>
              <a:rPr lang="en-US" altLang="zh-CN" sz="3200" b="1" dirty="0">
                <a:solidFill>
                  <a:schemeClr val="accent5">
                    <a:lumMod val="75000"/>
                  </a:schemeClr>
                </a:solidFill>
              </a:rPr>
            </a:br>
            <a:r>
              <a:rPr lang="en-US" altLang="zh-CN" sz="3200" b="1" dirty="0">
                <a:solidFill>
                  <a:schemeClr val="accent5">
                    <a:lumMod val="75000"/>
                  </a:schemeClr>
                </a:solidFill>
              </a:rPr>
              <a:t>                                      </a:t>
            </a:r>
            <a:r>
              <a:rPr lang="en-US" altLang="zh-CN" sz="2800" b="1" dirty="0">
                <a:solidFill>
                  <a:schemeClr val="accent5">
                    <a:lumMod val="75000"/>
                  </a:schemeClr>
                </a:solidFill>
              </a:rPr>
              <a:t>– Research and Applications </a:t>
            </a:r>
            <a:endParaRPr lang="zh-CN" altLang="en-US" sz="2800" b="1" dirty="0">
              <a:solidFill>
                <a:schemeClr val="accent5">
                  <a:lumMod val="75000"/>
                </a:schemeClr>
              </a:solidFill>
            </a:endParaRPr>
          </a:p>
        </p:txBody>
      </p:sp>
      <p:sp>
        <p:nvSpPr>
          <p:cNvPr id="3" name="Subtitle 2"/>
          <p:cNvSpPr>
            <a:spLocks noGrp="1"/>
          </p:cNvSpPr>
          <p:nvPr>
            <p:ph type="subTitle" idx="4294967295"/>
          </p:nvPr>
        </p:nvSpPr>
        <p:spPr>
          <a:xfrm>
            <a:off x="754459" y="4238960"/>
            <a:ext cx="3336195" cy="1137793"/>
          </a:xfrm>
        </p:spPr>
        <p:txBody>
          <a:bodyPr>
            <a:normAutofit/>
          </a:bodyPr>
          <a:lstStyle/>
          <a:p>
            <a:pPr marL="0" indent="0">
              <a:buNone/>
            </a:pPr>
            <a:r>
              <a:rPr lang="en-US" altLang="zh-CN" sz="2400" dirty="0" err="1">
                <a:solidFill>
                  <a:schemeClr val="accent5">
                    <a:lumMod val="75000"/>
                  </a:schemeClr>
                </a:solidFill>
                <a:latin typeface="Sylfaen" panose="010A0502050306030303" pitchFamily="18" charset="0"/>
                <a:cs typeface="SimSun"/>
              </a:rPr>
              <a:t>Zengchang</a:t>
            </a:r>
            <a:r>
              <a:rPr lang="en-US" altLang="zh-CN" sz="2400" dirty="0">
                <a:solidFill>
                  <a:schemeClr val="accent5">
                    <a:lumMod val="75000"/>
                  </a:schemeClr>
                </a:solidFill>
                <a:latin typeface="Sylfaen" panose="010A0502050306030303" pitchFamily="18" charset="0"/>
                <a:cs typeface="SimSun"/>
              </a:rPr>
              <a:t> Qin (Ph.D.)</a:t>
            </a:r>
          </a:p>
          <a:p>
            <a:pPr marL="0" indent="0">
              <a:buNone/>
            </a:pPr>
            <a:r>
              <a:rPr lang="en-US" altLang="zh-CN" sz="2400" dirty="0">
                <a:solidFill>
                  <a:schemeClr val="accent5">
                    <a:lumMod val="75000"/>
                  </a:schemeClr>
                </a:solidFill>
                <a:latin typeface="Sylfaen" panose="010A0502050306030303" pitchFamily="18" charset="0"/>
              </a:rPr>
              <a:t>http://</a:t>
            </a:r>
            <a:r>
              <a:rPr lang="en-US" altLang="zh-CN" sz="2400" dirty="0" err="1">
                <a:solidFill>
                  <a:schemeClr val="accent5">
                    <a:lumMod val="75000"/>
                  </a:schemeClr>
                </a:solidFill>
                <a:latin typeface="Sylfaen" panose="010A0502050306030303" pitchFamily="18" charset="0"/>
              </a:rPr>
              <a:t>dsd.future-lab.cn</a:t>
            </a:r>
            <a:endParaRPr lang="en-US" altLang="zh-CN" sz="2400" dirty="0">
              <a:solidFill>
                <a:schemeClr val="accent5">
                  <a:lumMod val="75000"/>
                </a:schemeClr>
              </a:solidFill>
              <a:latin typeface="Sylfaen" panose="010A0502050306030303" pitchFamily="18" charset="0"/>
            </a:endParaRPr>
          </a:p>
          <a:p>
            <a:pPr marL="0" indent="0">
              <a:buNone/>
            </a:pPr>
            <a:endParaRPr lang="zh-CN" altLang="en-US" sz="2400" dirty="0">
              <a:solidFill>
                <a:schemeClr val="accent5">
                  <a:lumMod val="75000"/>
                </a:schemeClr>
              </a:solidFill>
              <a:latin typeface="Sylfaen" panose="010A0502050306030303" pitchFamily="18" charset="0"/>
            </a:endParaRPr>
          </a:p>
        </p:txBody>
      </p:sp>
      <p:cxnSp>
        <p:nvCxnSpPr>
          <p:cNvPr id="7" name="直接连接符 6"/>
          <p:cNvCxnSpPr>
            <a:cxnSpLocks/>
          </p:cNvCxnSpPr>
          <p:nvPr/>
        </p:nvCxnSpPr>
        <p:spPr>
          <a:xfrm>
            <a:off x="754459" y="3686449"/>
            <a:ext cx="10393555" cy="4948"/>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738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What is Machine Learning?</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3073" name="Picture 1" descr="C:\Users\qin_z\AppData\Local\Packages\Microsoft.Office.OneNote_8wekyb3d8bbwe\TempState\msohtmlclip\clip_image001.png">
            <a:extLst>
              <a:ext uri="{FF2B5EF4-FFF2-40B4-BE49-F238E27FC236}">
                <a16:creationId xmlns:a16="http://schemas.microsoft.com/office/drawing/2014/main" id="{8607843D-59D3-43D1-84E8-6828009504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180" y="1712476"/>
            <a:ext cx="6844750" cy="4210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qin_z\AppData\Local\Packages\Microsoft.Office.OneNote_8wekyb3d8bbwe\TempState\msohtmlclip\clip_image002.png">
            <a:extLst>
              <a:ext uri="{FF2B5EF4-FFF2-40B4-BE49-F238E27FC236}">
                <a16:creationId xmlns:a16="http://schemas.microsoft.com/office/drawing/2014/main" id="{96EDB9E6-3C83-4FCE-9D94-3BF18D7A3E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271" y="2745565"/>
            <a:ext cx="6687546" cy="33924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qin_z\AppData\Local\Packages\Microsoft.Office.OneNote_8wekyb3d8bbwe\TempState\msohtmlclip\clip_image001.png">
            <a:extLst>
              <a:ext uri="{FF2B5EF4-FFF2-40B4-BE49-F238E27FC236}">
                <a16:creationId xmlns:a16="http://schemas.microsoft.com/office/drawing/2014/main" id="{8A31892B-0ED0-45FD-B097-65DCD4D9AB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7036" y="2319227"/>
            <a:ext cx="3008910" cy="2122564"/>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qin_z\AppData\Local\Packages\Microsoft.Office.OneNote_8wekyb3d8bbwe\TempState\msohtmlclip\clip_image001.png">
            <a:extLst>
              <a:ext uri="{FF2B5EF4-FFF2-40B4-BE49-F238E27FC236}">
                <a16:creationId xmlns:a16="http://schemas.microsoft.com/office/drawing/2014/main" id="{ED675D68-7412-418C-BB77-CF9DE82835A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36131" y="4538369"/>
            <a:ext cx="2679815" cy="143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797675"/>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What is Machine Learning?</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4097" name="Picture 1" descr="C:\Users\qin_z\AppData\Local\Packages\Microsoft.Office.OneNote_8wekyb3d8bbwe\TempState\msohtmlclip\clip_image001.png">
            <a:extLst>
              <a:ext uri="{FF2B5EF4-FFF2-40B4-BE49-F238E27FC236}">
                <a16:creationId xmlns:a16="http://schemas.microsoft.com/office/drawing/2014/main" id="{F6FD3ADD-BD6C-4AC8-BCA7-00CC4EE4F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80" y="1587041"/>
            <a:ext cx="7266708" cy="133727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qin_z\AppData\Local\Packages\Microsoft.Office.OneNote_8wekyb3d8bbwe\TempState\msohtmlclip\clip_image001.png">
            <a:extLst>
              <a:ext uri="{FF2B5EF4-FFF2-40B4-BE49-F238E27FC236}">
                <a16:creationId xmlns:a16="http://schemas.microsoft.com/office/drawing/2014/main" id="{42219EA3-5AC9-4BF4-8CD8-7FD9E331CC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537" y="2973230"/>
            <a:ext cx="6793924" cy="117028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qin_z\AppData\Local\Packages\Microsoft.Office.OneNote_8wekyb3d8bbwe\TempState\msohtmlclip\clip_image001.png">
            <a:extLst>
              <a:ext uri="{FF2B5EF4-FFF2-40B4-BE49-F238E27FC236}">
                <a16:creationId xmlns:a16="http://schemas.microsoft.com/office/drawing/2014/main" id="{CDD2FA09-1D7C-445B-8706-462EF1352A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180" y="3123240"/>
            <a:ext cx="311263" cy="3112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qin_z\AppData\Local\Packages\Microsoft.Office.OneNote_8wekyb3d8bbwe\TempState\msohtmlclip\clip_image001.png">
            <a:extLst>
              <a:ext uri="{FF2B5EF4-FFF2-40B4-BE49-F238E27FC236}">
                <a16:creationId xmlns:a16="http://schemas.microsoft.com/office/drawing/2014/main" id="{0DA89D4B-E5AE-45A9-A133-C1DB3B9C8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453" y="3746636"/>
            <a:ext cx="4969507" cy="2439411"/>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qin_z\AppData\Local\Packages\Microsoft.Office.OneNote_8wekyb3d8bbwe\TempState\msohtmlclip\clip_image001.png">
            <a:extLst>
              <a:ext uri="{FF2B5EF4-FFF2-40B4-BE49-F238E27FC236}">
                <a16:creationId xmlns:a16="http://schemas.microsoft.com/office/drawing/2014/main" id="{D1F8BC5F-4033-49D5-8E13-7A707BCEBB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018" y="4544244"/>
            <a:ext cx="6219324" cy="120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644455"/>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2400" dirty="0">
                <a:solidFill>
                  <a:srgbClr val="E7E6E6">
                    <a:lumMod val="25000"/>
                  </a:srgbClr>
                </a:solidFill>
                <a:cs typeface="+mn-cs"/>
              </a:rPr>
              <a:t>Occam’s Razor and Overfitting</a:t>
            </a:r>
            <a:endParaRPr lang="zh-CN" altLang="en-US" sz="2400" dirty="0">
              <a:solidFill>
                <a:srgbClr val="E7E6E6">
                  <a:lumMod val="25000"/>
                </a:srgbClr>
              </a:solidFill>
              <a:cs typeface="+mn-cs"/>
            </a:endParaRPr>
          </a:p>
        </p:txBody>
      </p:sp>
      <p:sp>
        <p:nvSpPr>
          <p:cNvPr id="3" name="内容占位符 2"/>
          <p:cNvSpPr>
            <a:spLocks noGrp="1"/>
          </p:cNvSpPr>
          <p:nvPr>
            <p:ph sz="half" idx="2"/>
          </p:nvPr>
        </p:nvSpPr>
        <p:spPr/>
        <p:txBody>
          <a:bodyPr/>
          <a:lstStyle/>
          <a:p>
            <a:endParaRPr lang="en-US" altLang="zh-CN" dirty="0"/>
          </a:p>
          <a:p>
            <a:endParaRPr lang="en-US" altLang="zh-CN" dirty="0"/>
          </a:p>
          <a:p>
            <a:endParaRPr lang="zh-CN" altLang="en-US" dirty="0"/>
          </a:p>
        </p:txBody>
      </p:sp>
      <p:sp>
        <p:nvSpPr>
          <p:cNvPr id="11" name="文本占位符 10"/>
          <p:cNvSpPr>
            <a:spLocks noGrp="1"/>
          </p:cNvSpPr>
          <p:nvPr>
            <p:ph type="body" sz="quarter" idx="3"/>
          </p:nvPr>
        </p:nvSpPr>
        <p:spPr/>
        <p:txBody>
          <a:bodyPr/>
          <a:lstStyle/>
          <a:p>
            <a:endParaRPr lang="en-US" altLang="zh-CN" dirty="0"/>
          </a:p>
          <a:p>
            <a:endParaRPr lang="en-US" altLang="zh-CN" dirty="0"/>
          </a:p>
          <a:p>
            <a:endParaRPr lang="zh-CN" altLang="en-US" dirty="0"/>
          </a:p>
        </p:txBody>
      </p:sp>
      <p:sp>
        <p:nvSpPr>
          <p:cNvPr id="13" name="矩形 12"/>
          <p:cNvSpPr/>
          <p:nvPr/>
        </p:nvSpPr>
        <p:spPr>
          <a:xfrm>
            <a:off x="788063" y="1898609"/>
            <a:ext cx="6713979" cy="2031325"/>
          </a:xfrm>
          <a:prstGeom prst="rect">
            <a:avLst/>
          </a:prstGeom>
        </p:spPr>
        <p:txBody>
          <a:bodyPr wrap="square">
            <a:spAutoFit/>
          </a:bodyPr>
          <a:lstStyle/>
          <a:p>
            <a:r>
              <a:rPr lang="en-US" altLang="zh-CN" dirty="0"/>
              <a:t>■  </a:t>
            </a:r>
            <a:r>
              <a:rPr lang="en-US" altLang="zh-CN" b="1" dirty="0"/>
              <a:t>Occam's razor</a:t>
            </a:r>
            <a:r>
              <a:rPr lang="en-US" altLang="zh-CN" dirty="0"/>
              <a:t> (or </a:t>
            </a:r>
            <a:r>
              <a:rPr lang="en-US" altLang="zh-CN" b="1" dirty="0"/>
              <a:t>Ockham's razor</a:t>
            </a:r>
            <a:r>
              <a:rPr lang="en-US" altLang="zh-CN" dirty="0"/>
              <a:t>) is a principle from philosophy. Suppose there exist two explanations for an occurrence. In this case, the simpler one is usually better.</a:t>
            </a:r>
          </a:p>
          <a:p>
            <a:endParaRPr lang="en-US" altLang="zh-CN" dirty="0"/>
          </a:p>
          <a:p>
            <a:endParaRPr lang="en-US" altLang="zh-CN" dirty="0"/>
          </a:p>
          <a:p>
            <a:endParaRPr lang="en-US" altLang="zh-CN" dirty="0"/>
          </a:p>
          <a:p>
            <a:endParaRPr lang="en-US" altLang="zh-CN" dirty="0"/>
          </a:p>
        </p:txBody>
      </p:sp>
      <p:pic>
        <p:nvPicPr>
          <p:cNvPr id="2" name="图片 1"/>
          <p:cNvPicPr>
            <a:picLocks noChangeAspect="1"/>
          </p:cNvPicPr>
          <p:nvPr/>
        </p:nvPicPr>
        <p:blipFill>
          <a:blip r:embed="rId3"/>
          <a:stretch>
            <a:fillRect/>
          </a:stretch>
        </p:blipFill>
        <p:spPr>
          <a:xfrm>
            <a:off x="7765285" y="1957208"/>
            <a:ext cx="3326859" cy="4379075"/>
          </a:xfrm>
          <a:prstGeom prst="rect">
            <a:avLst/>
          </a:prstGeom>
        </p:spPr>
      </p:pic>
      <p:sp>
        <p:nvSpPr>
          <p:cNvPr id="5" name="矩形 4"/>
          <p:cNvSpPr/>
          <p:nvPr/>
        </p:nvSpPr>
        <p:spPr>
          <a:xfrm>
            <a:off x="761109" y="6122591"/>
            <a:ext cx="4581703" cy="369332"/>
          </a:xfrm>
          <a:prstGeom prst="rect">
            <a:avLst/>
          </a:prstGeom>
        </p:spPr>
        <p:txBody>
          <a:bodyPr wrap="none">
            <a:spAutoFit/>
          </a:bodyPr>
          <a:lstStyle/>
          <a:p>
            <a:pPr algn="just"/>
            <a:r>
              <a:rPr lang="en-US" altLang="zh-CN" dirty="0">
                <a:solidFill>
                  <a:srgbClr val="FF0000"/>
                </a:solidFill>
              </a:rPr>
              <a:t>Q: Any other examples of Occam’s Razor</a:t>
            </a:r>
            <a:r>
              <a:rPr lang="zh-CN" altLang="en-US" dirty="0">
                <a:solidFill>
                  <a:srgbClr val="FF0000"/>
                </a:solidFill>
              </a:rPr>
              <a:t>？</a:t>
            </a:r>
          </a:p>
        </p:txBody>
      </p:sp>
      <p:pic>
        <p:nvPicPr>
          <p:cNvPr id="6" name="图片 5">
            <a:extLst>
              <a:ext uri="{FF2B5EF4-FFF2-40B4-BE49-F238E27FC236}">
                <a16:creationId xmlns:a16="http://schemas.microsoft.com/office/drawing/2014/main" id="{17A141B2-284A-4122-A0CD-6BF2E3D83978}"/>
              </a:ext>
            </a:extLst>
          </p:cNvPr>
          <p:cNvPicPr>
            <a:picLocks noChangeAspect="1"/>
          </p:cNvPicPr>
          <p:nvPr/>
        </p:nvPicPr>
        <p:blipFill>
          <a:blip r:embed="rId4"/>
          <a:stretch>
            <a:fillRect/>
          </a:stretch>
        </p:blipFill>
        <p:spPr>
          <a:xfrm>
            <a:off x="838200" y="2948777"/>
            <a:ext cx="6272782" cy="2914778"/>
          </a:xfrm>
          <a:prstGeom prst="rect">
            <a:avLst/>
          </a:prstGeom>
        </p:spPr>
      </p:pic>
      <p:cxnSp>
        <p:nvCxnSpPr>
          <p:cNvPr id="10" name="直接连接符 9">
            <a:extLst>
              <a:ext uri="{FF2B5EF4-FFF2-40B4-BE49-F238E27FC236}">
                <a16:creationId xmlns:a16="http://schemas.microsoft.com/office/drawing/2014/main" id="{E4F86644-BAC4-4EE2-9441-DC2BB996691B}"/>
              </a:ext>
            </a:extLst>
          </p:cNvPr>
          <p:cNvCxnSpPr>
            <a:cxnSpLocks/>
          </p:cNvCxnSpPr>
          <p:nvPr/>
        </p:nvCxnSpPr>
        <p:spPr>
          <a:xfrm>
            <a:off x="692890" y="1422753"/>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29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2400" dirty="0">
                <a:solidFill>
                  <a:srgbClr val="E7E6E6">
                    <a:lumMod val="25000"/>
                  </a:srgbClr>
                </a:solidFill>
                <a:cs typeface="+mn-cs"/>
              </a:rPr>
              <a:t>Overfitting</a:t>
            </a:r>
            <a:endParaRPr lang="zh-CN" altLang="en-US" sz="2400" dirty="0">
              <a:solidFill>
                <a:srgbClr val="E7E6E6">
                  <a:lumMod val="25000"/>
                </a:srgbClr>
              </a:solidFill>
              <a:cs typeface="+mn-cs"/>
            </a:endParaRPr>
          </a:p>
        </p:txBody>
      </p:sp>
      <p:sp>
        <p:nvSpPr>
          <p:cNvPr id="3" name="内容占位符 2"/>
          <p:cNvSpPr>
            <a:spLocks noGrp="1"/>
          </p:cNvSpPr>
          <p:nvPr>
            <p:ph sz="half" idx="2"/>
          </p:nvPr>
        </p:nvSpPr>
        <p:spPr/>
        <p:txBody>
          <a:bodyPr/>
          <a:lstStyle/>
          <a:p>
            <a:endParaRPr lang="en-US" altLang="zh-CN" dirty="0"/>
          </a:p>
          <a:p>
            <a:endParaRPr lang="en-US" altLang="zh-CN" dirty="0"/>
          </a:p>
          <a:p>
            <a:endParaRPr lang="zh-CN" altLang="en-US" dirty="0"/>
          </a:p>
        </p:txBody>
      </p:sp>
      <p:sp>
        <p:nvSpPr>
          <p:cNvPr id="11" name="文本占位符 10"/>
          <p:cNvSpPr>
            <a:spLocks noGrp="1"/>
          </p:cNvSpPr>
          <p:nvPr>
            <p:ph type="body" sz="quarter" idx="3"/>
          </p:nvPr>
        </p:nvSpPr>
        <p:spPr/>
        <p:txBody>
          <a:bodyPr/>
          <a:lstStyle/>
          <a:p>
            <a:endParaRPr lang="en-US" altLang="zh-CN" dirty="0"/>
          </a:p>
          <a:p>
            <a:endParaRPr lang="en-US" altLang="zh-CN" dirty="0"/>
          </a:p>
          <a:p>
            <a:endParaRPr lang="zh-CN" altLang="en-US" dirty="0"/>
          </a:p>
        </p:txBody>
      </p:sp>
      <p:sp>
        <p:nvSpPr>
          <p:cNvPr id="13" name="矩形 12"/>
          <p:cNvSpPr/>
          <p:nvPr/>
        </p:nvSpPr>
        <p:spPr>
          <a:xfrm>
            <a:off x="780913" y="4397326"/>
            <a:ext cx="6565748" cy="2308324"/>
          </a:xfrm>
          <a:prstGeom prst="rect">
            <a:avLst/>
          </a:prstGeom>
        </p:spPr>
        <p:txBody>
          <a:bodyPr wrap="square">
            <a:spAutoFit/>
          </a:bodyPr>
          <a:lstStyle/>
          <a:p>
            <a:endParaRPr lang="en-US" altLang="zh-CN" dirty="0"/>
          </a:p>
          <a:p>
            <a:r>
              <a:rPr lang="en-US" altLang="zh-CN" dirty="0"/>
              <a:t>■  In</a:t>
            </a:r>
            <a:r>
              <a:rPr lang="zh-CN" altLang="en-US" dirty="0"/>
              <a:t> </a:t>
            </a:r>
            <a:r>
              <a:rPr lang="en-US" altLang="zh-CN" dirty="0"/>
              <a:t>machine</a:t>
            </a:r>
            <a:r>
              <a:rPr lang="zh-CN" altLang="en-US" dirty="0"/>
              <a:t> </a:t>
            </a:r>
            <a:r>
              <a:rPr lang="en-US" altLang="zh-CN" dirty="0"/>
              <a:t>learning, we tends to favor simple models. When two models that make exactly the same predictions, the simpler one is the better. If the model is too complex, we may face the problem of </a:t>
            </a:r>
            <a:r>
              <a:rPr lang="en-US" altLang="zh-CN" b="1" dirty="0"/>
              <a:t>overfitting</a:t>
            </a:r>
            <a:r>
              <a:rPr lang="en-US" altLang="zh-CN" dirty="0"/>
              <a:t>. </a:t>
            </a:r>
          </a:p>
          <a:p>
            <a:endParaRPr lang="en-US" altLang="zh-CN" dirty="0"/>
          </a:p>
          <a:p>
            <a:endParaRPr lang="en-US" altLang="zh-CN" dirty="0"/>
          </a:p>
          <a:p>
            <a:endParaRPr lang="en-US" altLang="zh-CN" dirty="0"/>
          </a:p>
        </p:txBody>
      </p:sp>
      <p:pic>
        <p:nvPicPr>
          <p:cNvPr id="6146" name="Picture 2" descr="Image result">
            <a:extLst>
              <a:ext uri="{FF2B5EF4-FFF2-40B4-BE49-F238E27FC236}">
                <a16:creationId xmlns:a16="http://schemas.microsoft.com/office/drawing/2014/main" id="{D1BBC2EA-5DD6-4EAC-B23B-2D9E75F75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845" y="2607336"/>
            <a:ext cx="2937764" cy="293776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4762C186-B2C2-4755-A8FB-6E7B65EC7A94}"/>
              </a:ext>
            </a:extLst>
          </p:cNvPr>
          <p:cNvSpPr/>
          <p:nvPr/>
        </p:nvSpPr>
        <p:spPr>
          <a:xfrm>
            <a:off x="7617167" y="5780262"/>
            <a:ext cx="4129657" cy="369332"/>
          </a:xfrm>
          <a:prstGeom prst="rect">
            <a:avLst/>
          </a:prstGeom>
        </p:spPr>
        <p:txBody>
          <a:bodyPr wrap="none">
            <a:spAutoFit/>
          </a:bodyPr>
          <a:lstStyle/>
          <a:p>
            <a:pPr algn="just"/>
            <a:r>
              <a:rPr lang="en-US" altLang="zh-CN" dirty="0">
                <a:solidFill>
                  <a:srgbClr val="FF0000"/>
                </a:solidFill>
              </a:rPr>
              <a:t>Q: Any other examples of overfitting</a:t>
            </a:r>
            <a:r>
              <a:rPr lang="zh-CN" altLang="en-US" dirty="0">
                <a:solidFill>
                  <a:srgbClr val="FF0000"/>
                </a:solidFill>
              </a:rPr>
              <a:t>？</a:t>
            </a:r>
          </a:p>
        </p:txBody>
      </p:sp>
      <p:sp>
        <p:nvSpPr>
          <p:cNvPr id="6" name="矩形 5">
            <a:extLst>
              <a:ext uri="{FF2B5EF4-FFF2-40B4-BE49-F238E27FC236}">
                <a16:creationId xmlns:a16="http://schemas.microsoft.com/office/drawing/2014/main" id="{FEB870E1-9DA1-425E-80CE-662E97AB6DA9}"/>
              </a:ext>
            </a:extLst>
          </p:cNvPr>
          <p:cNvSpPr/>
          <p:nvPr/>
        </p:nvSpPr>
        <p:spPr>
          <a:xfrm>
            <a:off x="780913" y="1866073"/>
            <a:ext cx="6430770" cy="2585323"/>
          </a:xfrm>
          <a:prstGeom prst="rect">
            <a:avLst/>
          </a:prstGeom>
        </p:spPr>
        <p:txBody>
          <a:bodyPr wrap="square">
            <a:spAutoFit/>
          </a:bodyPr>
          <a:lstStyle/>
          <a:p>
            <a:r>
              <a:rPr lang="en-US" altLang="zh-CN" dirty="0"/>
              <a:t>■  Let's say you attend a symphony and want to get the clearest, most faithful sound possible. So you buy a </a:t>
            </a:r>
            <a:r>
              <a:rPr lang="en-US" altLang="zh-CN" dirty="0">
                <a:solidFill>
                  <a:srgbClr val="FF0000"/>
                </a:solidFill>
              </a:rPr>
              <a:t>super-sensitive</a:t>
            </a:r>
            <a:r>
              <a:rPr lang="en-US" altLang="zh-CN" dirty="0"/>
              <a:t> microphone and hearing aid to pick up all the sounds in the auditorium. </a:t>
            </a:r>
          </a:p>
          <a:p>
            <a:endParaRPr lang="en-US" altLang="zh-CN" b="1" dirty="0"/>
          </a:p>
          <a:p>
            <a:r>
              <a:rPr lang="en-US" altLang="zh-CN" dirty="0"/>
              <a:t>■  </a:t>
            </a:r>
            <a:r>
              <a:rPr lang="en-US" altLang="zh-CN" b="1" dirty="0"/>
              <a:t>Then you start "overfitting," hearing the noise on top of the symphony. </a:t>
            </a:r>
            <a:r>
              <a:rPr lang="en-US" altLang="zh-CN" dirty="0"/>
              <a:t>You hear your neighbors shuffling in their seats, the musicians turning their pages, and even the swishing of the conductor's coat jacket.</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17" name="墨迹 16">
                <a:extLst>
                  <a:ext uri="{FF2B5EF4-FFF2-40B4-BE49-F238E27FC236}">
                    <a16:creationId xmlns:a16="http://schemas.microsoft.com/office/drawing/2014/main" id="{81E0D394-857C-4672-85B4-4593974D6BBA}"/>
                  </a:ext>
                </a:extLst>
              </p14:cNvPr>
              <p14:cNvContentPartPr/>
              <p14:nvPr/>
            </p14:nvContentPartPr>
            <p14:xfrm>
              <a:off x="9316407" y="4353391"/>
              <a:ext cx="180" cy="5940"/>
            </p14:xfrm>
          </p:contentPart>
        </mc:Choice>
        <mc:Fallback xmlns="">
          <p:pic>
            <p:nvPicPr>
              <p:cNvPr id="17" name="墨迹 16">
                <a:extLst>
                  <a:ext uri="{FF2B5EF4-FFF2-40B4-BE49-F238E27FC236}">
                    <a16:creationId xmlns:a16="http://schemas.microsoft.com/office/drawing/2014/main" id="{81E0D394-857C-4672-85B4-4593974D6BBA}"/>
                  </a:ext>
                </a:extLst>
              </p:cNvPr>
              <p:cNvPicPr/>
              <p:nvPr/>
            </p:nvPicPr>
            <p:blipFill>
              <a:blip r:embed="rId5"/>
              <a:stretch>
                <a:fillRect/>
              </a:stretch>
            </p:blipFill>
            <p:spPr>
              <a:xfrm>
                <a:off x="9314247" y="4351231"/>
                <a:ext cx="4500" cy="10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156" name="墨迹 6155">
                <a:extLst>
                  <a:ext uri="{FF2B5EF4-FFF2-40B4-BE49-F238E27FC236}">
                    <a16:creationId xmlns:a16="http://schemas.microsoft.com/office/drawing/2014/main" id="{0315615E-5694-4131-92DC-9642964184B1}"/>
                  </a:ext>
                </a:extLst>
              </p14:cNvPr>
              <p14:cNvContentPartPr/>
              <p14:nvPr/>
            </p14:nvContentPartPr>
            <p14:xfrm>
              <a:off x="8831735" y="3196020"/>
              <a:ext cx="903600" cy="770760"/>
            </p14:xfrm>
          </p:contentPart>
        </mc:Choice>
        <mc:Fallback xmlns="">
          <p:pic>
            <p:nvPicPr>
              <p:cNvPr id="6156" name="墨迹 6155">
                <a:extLst>
                  <a:ext uri="{FF2B5EF4-FFF2-40B4-BE49-F238E27FC236}">
                    <a16:creationId xmlns:a16="http://schemas.microsoft.com/office/drawing/2014/main" id="{0315615E-5694-4131-92DC-9642964184B1}"/>
                  </a:ext>
                </a:extLst>
              </p:cNvPr>
              <p:cNvPicPr/>
              <p:nvPr/>
            </p:nvPicPr>
            <p:blipFill>
              <a:blip r:embed="rId7"/>
              <a:stretch>
                <a:fillRect/>
              </a:stretch>
            </p:blipFill>
            <p:spPr>
              <a:xfrm>
                <a:off x="8822735" y="3187024"/>
                <a:ext cx="921240" cy="78839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165" name="墨迹 6164">
                <a:extLst>
                  <a:ext uri="{FF2B5EF4-FFF2-40B4-BE49-F238E27FC236}">
                    <a16:creationId xmlns:a16="http://schemas.microsoft.com/office/drawing/2014/main" id="{D2C63144-E648-4ED2-B5D5-D54F27CDC3E0}"/>
                  </a:ext>
                </a:extLst>
              </p14:cNvPr>
              <p14:cNvContentPartPr/>
              <p14:nvPr/>
            </p14:nvContentPartPr>
            <p14:xfrm>
              <a:off x="9735335" y="2623151"/>
              <a:ext cx="909000" cy="466020"/>
            </p14:xfrm>
          </p:contentPart>
        </mc:Choice>
        <mc:Fallback xmlns="">
          <p:pic>
            <p:nvPicPr>
              <p:cNvPr id="6165" name="墨迹 6164">
                <a:extLst>
                  <a:ext uri="{FF2B5EF4-FFF2-40B4-BE49-F238E27FC236}">
                    <a16:creationId xmlns:a16="http://schemas.microsoft.com/office/drawing/2014/main" id="{D2C63144-E648-4ED2-B5D5-D54F27CDC3E0}"/>
                  </a:ext>
                </a:extLst>
              </p:cNvPr>
              <p:cNvPicPr/>
              <p:nvPr/>
            </p:nvPicPr>
            <p:blipFill>
              <a:blip r:embed="rId9"/>
              <a:stretch>
                <a:fillRect/>
              </a:stretch>
            </p:blipFill>
            <p:spPr>
              <a:xfrm>
                <a:off x="9726335" y="2614148"/>
                <a:ext cx="926640" cy="483667"/>
              </a:xfrm>
              <a:prstGeom prst="rect">
                <a:avLst/>
              </a:prstGeom>
            </p:spPr>
          </p:pic>
        </mc:Fallback>
      </mc:AlternateContent>
      <p:sp>
        <p:nvSpPr>
          <p:cNvPr id="6166" name="AutoShape 4" descr="https://qph.ec.quoracdn.net/main-qimg-6f4f40ac0fb1b33d17760d104f6c0864.webp">
            <a:extLst>
              <a:ext uri="{FF2B5EF4-FFF2-40B4-BE49-F238E27FC236}">
                <a16:creationId xmlns:a16="http://schemas.microsoft.com/office/drawing/2014/main" id="{1DD1824F-93FE-45B0-8525-0F185DBE1A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14" name="直接连接符 13">
            <a:extLst>
              <a:ext uri="{FF2B5EF4-FFF2-40B4-BE49-F238E27FC236}">
                <a16:creationId xmlns:a16="http://schemas.microsoft.com/office/drawing/2014/main" id="{5FEFB4B7-F603-4D99-9F8E-DFF2A75BAFDB}"/>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788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2400" dirty="0">
                <a:solidFill>
                  <a:srgbClr val="E7E6E6">
                    <a:lumMod val="25000"/>
                  </a:srgbClr>
                </a:solidFill>
                <a:cs typeface="+mn-cs"/>
              </a:rPr>
              <a:t>Avoid Overfitting</a:t>
            </a:r>
            <a:endParaRPr lang="zh-CN" altLang="en-US" sz="2400" dirty="0">
              <a:solidFill>
                <a:srgbClr val="E7E6E6">
                  <a:lumMod val="25000"/>
                </a:srgbClr>
              </a:solidFill>
              <a:cs typeface="+mn-cs"/>
            </a:endParaRPr>
          </a:p>
        </p:txBody>
      </p:sp>
      <p:sp>
        <p:nvSpPr>
          <p:cNvPr id="3" name="内容占位符 2"/>
          <p:cNvSpPr>
            <a:spLocks noGrp="1"/>
          </p:cNvSpPr>
          <p:nvPr>
            <p:ph sz="half" idx="2"/>
          </p:nvPr>
        </p:nvSpPr>
        <p:spPr/>
        <p:txBody>
          <a:bodyPr/>
          <a:lstStyle/>
          <a:p>
            <a:endParaRPr lang="en-US" altLang="zh-CN" dirty="0"/>
          </a:p>
          <a:p>
            <a:endParaRPr lang="en-US" altLang="zh-CN" dirty="0"/>
          </a:p>
          <a:p>
            <a:endParaRPr lang="zh-CN" altLang="en-US" dirty="0"/>
          </a:p>
        </p:txBody>
      </p:sp>
      <p:sp>
        <p:nvSpPr>
          <p:cNvPr id="11" name="文本占位符 10"/>
          <p:cNvSpPr>
            <a:spLocks noGrp="1"/>
          </p:cNvSpPr>
          <p:nvPr>
            <p:ph type="body" sz="quarter" idx="3"/>
          </p:nvPr>
        </p:nvSpPr>
        <p:spPr/>
        <p:txBody>
          <a:bodyPr/>
          <a:lstStyle/>
          <a:p>
            <a:endParaRPr lang="en-US" altLang="zh-CN" dirty="0"/>
          </a:p>
          <a:p>
            <a:endParaRPr lang="en-US" altLang="zh-CN" dirty="0"/>
          </a:p>
          <a:p>
            <a:endParaRPr lang="zh-CN" altLang="en-US" dirty="0"/>
          </a:p>
        </p:txBody>
      </p:sp>
      <p:pic>
        <p:nvPicPr>
          <p:cNvPr id="8" name="图片 7"/>
          <p:cNvPicPr>
            <a:picLocks noChangeAspect="1"/>
          </p:cNvPicPr>
          <p:nvPr/>
        </p:nvPicPr>
        <p:blipFill>
          <a:blip r:embed="rId3"/>
          <a:stretch>
            <a:fillRect/>
          </a:stretch>
        </p:blipFill>
        <p:spPr>
          <a:xfrm>
            <a:off x="615064" y="4647155"/>
            <a:ext cx="7409096" cy="1567220"/>
          </a:xfrm>
          <a:prstGeom prst="rect">
            <a:avLst/>
          </a:prstGeom>
        </p:spPr>
      </p:pic>
      <p:sp>
        <p:nvSpPr>
          <p:cNvPr id="6166" name="AutoShape 4" descr="https://qph.ec.quoracdn.net/main-qimg-6f4f40ac0fb1b33d17760d104f6c0864.webp">
            <a:extLst>
              <a:ext uri="{FF2B5EF4-FFF2-40B4-BE49-F238E27FC236}">
                <a16:creationId xmlns:a16="http://schemas.microsoft.com/office/drawing/2014/main" id="{1DD1824F-93FE-45B0-8525-0F185DBE1A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67" name="AutoShape 6" descr="https://qph.ec.quoracdn.net/main-qimg-6f4f40ac0fb1b33d17760d104f6c0864.webp">
            <a:extLst>
              <a:ext uri="{FF2B5EF4-FFF2-40B4-BE49-F238E27FC236}">
                <a16:creationId xmlns:a16="http://schemas.microsoft.com/office/drawing/2014/main" id="{681E8534-7266-486E-926C-CA9121DFDF6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68" name="图片 6167">
            <a:extLst>
              <a:ext uri="{FF2B5EF4-FFF2-40B4-BE49-F238E27FC236}">
                <a16:creationId xmlns:a16="http://schemas.microsoft.com/office/drawing/2014/main" id="{16EAA4A9-15C4-4968-A41B-0DAB03FF90F6}"/>
              </a:ext>
            </a:extLst>
          </p:cNvPr>
          <p:cNvPicPr>
            <a:picLocks noChangeAspect="1"/>
          </p:cNvPicPr>
          <p:nvPr/>
        </p:nvPicPr>
        <p:blipFill>
          <a:blip r:embed="rId4"/>
          <a:stretch>
            <a:fillRect/>
          </a:stretch>
        </p:blipFill>
        <p:spPr>
          <a:xfrm>
            <a:off x="8347301" y="3723230"/>
            <a:ext cx="3161524" cy="2785564"/>
          </a:xfrm>
          <a:prstGeom prst="rect">
            <a:avLst/>
          </a:prstGeom>
        </p:spPr>
      </p:pic>
      <p:pic>
        <p:nvPicPr>
          <p:cNvPr id="6169" name="Picture 8" descr="Image result for training and test data">
            <a:extLst>
              <a:ext uri="{FF2B5EF4-FFF2-40B4-BE49-F238E27FC236}">
                <a16:creationId xmlns:a16="http://schemas.microsoft.com/office/drawing/2014/main" id="{FF8AD60C-344C-4C94-8585-0BB35BB95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7301" y="1792949"/>
            <a:ext cx="3004911" cy="1727049"/>
          </a:xfrm>
          <a:prstGeom prst="rect">
            <a:avLst/>
          </a:prstGeom>
          <a:noFill/>
          <a:extLst>
            <a:ext uri="{909E8E84-426E-40DD-AFC4-6F175D3DCCD1}">
              <a14:hiddenFill xmlns:a14="http://schemas.microsoft.com/office/drawing/2010/main">
                <a:solidFill>
                  <a:srgbClr val="FFFFFF"/>
                </a:solidFill>
              </a14:hiddenFill>
            </a:ext>
          </a:extLst>
        </p:spPr>
      </p:pic>
      <p:sp>
        <p:nvSpPr>
          <p:cNvPr id="6170" name="矩形 6169">
            <a:extLst>
              <a:ext uri="{FF2B5EF4-FFF2-40B4-BE49-F238E27FC236}">
                <a16:creationId xmlns:a16="http://schemas.microsoft.com/office/drawing/2014/main" id="{6CABA7F5-C7B4-4F14-8800-DF7A9D480D53}"/>
              </a:ext>
            </a:extLst>
          </p:cNvPr>
          <p:cNvSpPr/>
          <p:nvPr/>
        </p:nvSpPr>
        <p:spPr>
          <a:xfrm>
            <a:off x="781197" y="1968904"/>
            <a:ext cx="5467203" cy="1754326"/>
          </a:xfrm>
          <a:prstGeom prst="rect">
            <a:avLst/>
          </a:prstGeom>
        </p:spPr>
        <p:txBody>
          <a:bodyPr wrap="square">
            <a:spAutoFit/>
          </a:bodyPr>
          <a:lstStyle/>
          <a:p>
            <a:r>
              <a:rPr lang="en-US" altLang="zh-CN" dirty="0"/>
              <a:t>In short, the general strategies are to</a:t>
            </a:r>
          </a:p>
          <a:p>
            <a:endParaRPr lang="en-US" altLang="zh-CN" dirty="0"/>
          </a:p>
          <a:p>
            <a:pPr>
              <a:buFont typeface="+mj-lt"/>
              <a:buAutoNum type="arabicPeriod"/>
            </a:pPr>
            <a:r>
              <a:rPr lang="en-US" altLang="zh-CN" dirty="0">
                <a:solidFill>
                  <a:schemeClr val="accent5">
                    <a:lumMod val="75000"/>
                  </a:schemeClr>
                </a:solidFill>
              </a:rPr>
              <a:t>Collect more data</a:t>
            </a:r>
          </a:p>
          <a:p>
            <a:pPr>
              <a:buFont typeface="+mj-lt"/>
              <a:buAutoNum type="arabicPeriod"/>
            </a:pPr>
            <a:r>
              <a:rPr lang="en-US" altLang="zh-CN" dirty="0">
                <a:solidFill>
                  <a:schemeClr val="accent5">
                    <a:lumMod val="75000"/>
                  </a:schemeClr>
                </a:solidFill>
              </a:rPr>
              <a:t>Use </a:t>
            </a:r>
            <a:r>
              <a:rPr lang="en-US" altLang="zh-CN" dirty="0" err="1">
                <a:solidFill>
                  <a:schemeClr val="accent5">
                    <a:lumMod val="75000"/>
                  </a:schemeClr>
                </a:solidFill>
              </a:rPr>
              <a:t>ensembling</a:t>
            </a:r>
            <a:r>
              <a:rPr lang="en-US" altLang="zh-CN" dirty="0">
                <a:solidFill>
                  <a:schemeClr val="accent5">
                    <a:lumMod val="75000"/>
                  </a:schemeClr>
                </a:solidFill>
              </a:rPr>
              <a:t> methods that “average” models</a:t>
            </a:r>
          </a:p>
          <a:p>
            <a:pPr>
              <a:buFont typeface="+mj-lt"/>
              <a:buAutoNum type="arabicPeriod"/>
            </a:pPr>
            <a:r>
              <a:rPr lang="en-US" altLang="zh-CN" dirty="0">
                <a:solidFill>
                  <a:schemeClr val="accent5">
                    <a:lumMod val="75000"/>
                  </a:schemeClr>
                </a:solidFill>
              </a:rPr>
              <a:t>Regularization to penalize complexity</a:t>
            </a:r>
          </a:p>
          <a:p>
            <a:pPr>
              <a:buFont typeface="+mj-lt"/>
              <a:buAutoNum type="arabicPeriod"/>
            </a:pPr>
            <a:r>
              <a:rPr lang="en-US" altLang="zh-CN" dirty="0">
                <a:solidFill>
                  <a:schemeClr val="accent5">
                    <a:lumMod val="75000"/>
                  </a:schemeClr>
                </a:solidFill>
              </a:rPr>
              <a:t>N-fold cross-validation </a:t>
            </a:r>
          </a:p>
        </p:txBody>
      </p:sp>
      <p:pic>
        <p:nvPicPr>
          <p:cNvPr id="6173" name="图片 6172">
            <a:extLst>
              <a:ext uri="{FF2B5EF4-FFF2-40B4-BE49-F238E27FC236}">
                <a16:creationId xmlns:a16="http://schemas.microsoft.com/office/drawing/2014/main" id="{04DA6DAA-872A-4EA1-B586-AD60F0B42F5D}"/>
              </a:ext>
            </a:extLst>
          </p:cNvPr>
          <p:cNvPicPr>
            <a:picLocks noChangeAspect="1"/>
          </p:cNvPicPr>
          <p:nvPr/>
        </p:nvPicPr>
        <p:blipFill>
          <a:blip r:embed="rId6"/>
          <a:stretch>
            <a:fillRect/>
          </a:stretch>
        </p:blipFill>
        <p:spPr>
          <a:xfrm>
            <a:off x="1803939" y="3848670"/>
            <a:ext cx="2828566" cy="585833"/>
          </a:xfrm>
          <a:prstGeom prst="rect">
            <a:avLst/>
          </a:prstGeom>
        </p:spPr>
      </p:pic>
      <p:cxnSp>
        <p:nvCxnSpPr>
          <p:cNvPr id="13" name="直接连接符 12">
            <a:extLst>
              <a:ext uri="{FF2B5EF4-FFF2-40B4-BE49-F238E27FC236}">
                <a16:creationId xmlns:a16="http://schemas.microsoft.com/office/drawing/2014/main" id="{271FB6A7-1B16-44CF-B63A-E78CFF798385}"/>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84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524323"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Paradigm of Machine Learning</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sp>
        <p:nvSpPr>
          <p:cNvPr id="9" name="文本占位符 1">
            <a:extLst>
              <a:ext uri="{FF2B5EF4-FFF2-40B4-BE49-F238E27FC236}">
                <a16:creationId xmlns:a16="http://schemas.microsoft.com/office/drawing/2014/main" id="{575253AF-F7FE-46C4-B988-1A9D4A2D6C83}"/>
              </a:ext>
            </a:extLst>
          </p:cNvPr>
          <p:cNvSpPr>
            <a:spLocks noGrp="1"/>
          </p:cNvSpPr>
          <p:nvPr>
            <p:ph type="body" idx="1"/>
          </p:nvPr>
        </p:nvSpPr>
        <p:spPr>
          <a:xfrm>
            <a:off x="932360" y="1722145"/>
            <a:ext cx="2517658" cy="576812"/>
          </a:xfrm>
        </p:spPr>
        <p:txBody>
          <a:bodyPr>
            <a:noAutofit/>
          </a:bodyPr>
          <a:lstStyle/>
          <a:p>
            <a:pPr algn="ctr"/>
            <a:r>
              <a:rPr lang="en-US" altLang="zh-CN" sz="2000" b="1" dirty="0">
                <a:solidFill>
                  <a:schemeClr val="accent2">
                    <a:lumMod val="50000"/>
                  </a:schemeClr>
                </a:solidFill>
              </a:rPr>
              <a:t>Supervised Learning</a:t>
            </a:r>
          </a:p>
          <a:p>
            <a:pPr algn="ctr"/>
            <a:r>
              <a:rPr lang="en-US" altLang="zh-CN" sz="2000" b="1" dirty="0">
                <a:solidFill>
                  <a:schemeClr val="accent2">
                    <a:lumMod val="50000"/>
                  </a:schemeClr>
                </a:solidFill>
              </a:rPr>
              <a:t>as classification  </a:t>
            </a:r>
            <a:endParaRPr lang="zh-CN" altLang="en-US" sz="2000" b="1" dirty="0">
              <a:solidFill>
                <a:schemeClr val="accent2">
                  <a:lumMod val="50000"/>
                </a:schemeClr>
              </a:solidFill>
            </a:endParaRPr>
          </a:p>
        </p:txBody>
      </p:sp>
      <p:sp>
        <p:nvSpPr>
          <p:cNvPr id="10" name="内容占位符 2">
            <a:extLst>
              <a:ext uri="{FF2B5EF4-FFF2-40B4-BE49-F238E27FC236}">
                <a16:creationId xmlns:a16="http://schemas.microsoft.com/office/drawing/2014/main" id="{FBB72BE4-9065-4910-ACAF-708750064007}"/>
              </a:ext>
            </a:extLst>
          </p:cNvPr>
          <p:cNvSpPr>
            <a:spLocks noGrp="1"/>
          </p:cNvSpPr>
          <p:nvPr>
            <p:ph sz="half" idx="2"/>
          </p:nvPr>
        </p:nvSpPr>
        <p:spPr>
          <a:xfrm>
            <a:off x="101212" y="2399941"/>
            <a:ext cx="3515595" cy="2579540"/>
          </a:xfrm>
        </p:spPr>
        <p:txBody>
          <a:bodyPr/>
          <a:lstStyle/>
          <a:p>
            <a:endParaRPr lang="en-US" altLang="zh-CN" dirty="0"/>
          </a:p>
          <a:p>
            <a:endParaRPr lang="en-US" altLang="zh-CN" dirty="0"/>
          </a:p>
          <a:p>
            <a:endParaRPr lang="zh-CN" altLang="en-US" dirty="0"/>
          </a:p>
        </p:txBody>
      </p:sp>
      <p:sp>
        <p:nvSpPr>
          <p:cNvPr id="11" name="内容占位符 7">
            <a:extLst>
              <a:ext uri="{FF2B5EF4-FFF2-40B4-BE49-F238E27FC236}">
                <a16:creationId xmlns:a16="http://schemas.microsoft.com/office/drawing/2014/main" id="{D08C50E6-BC69-402C-B3A4-D2EB55560C6E}"/>
              </a:ext>
            </a:extLst>
          </p:cNvPr>
          <p:cNvSpPr txBox="1">
            <a:spLocks/>
          </p:cNvSpPr>
          <p:nvPr/>
        </p:nvSpPr>
        <p:spPr>
          <a:xfrm>
            <a:off x="4103588" y="2299621"/>
            <a:ext cx="3532909" cy="2579540"/>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a:p>
          <a:p>
            <a:pPr marL="0" indent="0">
              <a:buFont typeface="Arial" panose="020B0604020202020204" pitchFamily="34" charset="0"/>
              <a:buNone/>
            </a:pPr>
            <a:endParaRPr lang="zh-CN" altLang="en-US" dirty="0"/>
          </a:p>
        </p:txBody>
      </p:sp>
      <p:pic>
        <p:nvPicPr>
          <p:cNvPr id="12" name="Picture 2" descr="http://winfwiki.wi-fom.de/images/8/83/Supervised_Learning.jpg">
            <a:extLst>
              <a:ext uri="{FF2B5EF4-FFF2-40B4-BE49-F238E27FC236}">
                <a16:creationId xmlns:a16="http://schemas.microsoft.com/office/drawing/2014/main" id="{DDFE75F9-26D1-4FCD-94BB-4A4A0D250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556" y="2333270"/>
            <a:ext cx="2339637" cy="219146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2" descr="Image result for occam's razor">
            <a:extLst>
              <a:ext uri="{FF2B5EF4-FFF2-40B4-BE49-F238E27FC236}">
                <a16:creationId xmlns:a16="http://schemas.microsoft.com/office/drawing/2014/main" id="{6C9A51A0-731F-478A-90EB-B99F7F74E53A}"/>
              </a:ext>
            </a:extLst>
          </p:cNvPr>
          <p:cNvSpPr>
            <a:spLocks noChangeAspect="1" noChangeArrowheads="1"/>
          </p:cNvSpPr>
          <p:nvPr/>
        </p:nvSpPr>
        <p:spPr bwMode="auto">
          <a:xfrm>
            <a:off x="3874988" y="3071146"/>
            <a:ext cx="213387" cy="2133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Picture 6" descr="Image result for supervised learning">
            <a:extLst>
              <a:ext uri="{FF2B5EF4-FFF2-40B4-BE49-F238E27FC236}">
                <a16:creationId xmlns:a16="http://schemas.microsoft.com/office/drawing/2014/main" id="{94AB03E6-6B03-4F3A-9902-011D43116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975" y="1661881"/>
            <a:ext cx="3410631" cy="2938631"/>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占位符 5">
            <a:extLst>
              <a:ext uri="{FF2B5EF4-FFF2-40B4-BE49-F238E27FC236}">
                <a16:creationId xmlns:a16="http://schemas.microsoft.com/office/drawing/2014/main" id="{5D6333D3-2017-4A91-AA4C-54AD61552505}"/>
              </a:ext>
            </a:extLst>
          </p:cNvPr>
          <p:cNvSpPr txBox="1">
            <a:spLocks/>
          </p:cNvSpPr>
          <p:nvPr/>
        </p:nvSpPr>
        <p:spPr>
          <a:xfrm>
            <a:off x="7867302" y="1779362"/>
            <a:ext cx="3396816" cy="461978"/>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000" b="1" dirty="0">
                <a:solidFill>
                  <a:schemeClr val="accent2">
                    <a:lumMod val="50000"/>
                  </a:schemeClr>
                </a:solidFill>
                <a:latin typeface="+mj-lt"/>
              </a:rPr>
              <a:t>Unsupervised Learning</a:t>
            </a:r>
            <a:endParaRPr lang="zh-CN" altLang="en-US" sz="2000" b="1" dirty="0">
              <a:solidFill>
                <a:schemeClr val="accent2">
                  <a:lumMod val="50000"/>
                </a:schemeClr>
              </a:solidFill>
              <a:latin typeface="+mj-lt"/>
            </a:endParaRPr>
          </a:p>
        </p:txBody>
      </p:sp>
      <p:pic>
        <p:nvPicPr>
          <p:cNvPr id="18" name="图片 17">
            <a:extLst>
              <a:ext uri="{FF2B5EF4-FFF2-40B4-BE49-F238E27FC236}">
                <a16:creationId xmlns:a16="http://schemas.microsoft.com/office/drawing/2014/main" id="{39B9DA9F-53F5-4640-8335-35E8EE7945A5}"/>
              </a:ext>
            </a:extLst>
          </p:cNvPr>
          <p:cNvPicPr>
            <a:picLocks noChangeAspect="1"/>
          </p:cNvPicPr>
          <p:nvPr/>
        </p:nvPicPr>
        <p:blipFill>
          <a:blip r:embed="rId5"/>
          <a:stretch>
            <a:fillRect/>
          </a:stretch>
        </p:blipFill>
        <p:spPr>
          <a:xfrm>
            <a:off x="8472482" y="2215450"/>
            <a:ext cx="2438728" cy="2085810"/>
          </a:xfrm>
          <a:prstGeom prst="rect">
            <a:avLst/>
          </a:prstGeom>
        </p:spPr>
      </p:pic>
      <p:pic>
        <p:nvPicPr>
          <p:cNvPr id="19" name="图片 18">
            <a:extLst>
              <a:ext uri="{FF2B5EF4-FFF2-40B4-BE49-F238E27FC236}">
                <a16:creationId xmlns:a16="http://schemas.microsoft.com/office/drawing/2014/main" id="{353CC6DC-BDC1-4EC1-9FEA-B0193AF35CF0}"/>
              </a:ext>
            </a:extLst>
          </p:cNvPr>
          <p:cNvPicPr>
            <a:picLocks noChangeAspect="1"/>
          </p:cNvPicPr>
          <p:nvPr/>
        </p:nvPicPr>
        <p:blipFill>
          <a:blip r:embed="rId6"/>
          <a:stretch>
            <a:fillRect/>
          </a:stretch>
        </p:blipFill>
        <p:spPr>
          <a:xfrm>
            <a:off x="7541595" y="4879161"/>
            <a:ext cx="4055165" cy="1942280"/>
          </a:xfrm>
          <a:prstGeom prst="rect">
            <a:avLst/>
          </a:prstGeom>
        </p:spPr>
      </p:pic>
      <p:pic>
        <p:nvPicPr>
          <p:cNvPr id="20" name="Picture 2" descr="Pac Man Reinforcement Learning 的图像结果">
            <a:extLst>
              <a:ext uri="{FF2B5EF4-FFF2-40B4-BE49-F238E27FC236}">
                <a16:creationId xmlns:a16="http://schemas.microsoft.com/office/drawing/2014/main" id="{49710B76-39BC-46DC-854E-7AAC49D2AF1A}"/>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267603" y="4752564"/>
            <a:ext cx="4133027" cy="1829692"/>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占位符 5">
            <a:extLst>
              <a:ext uri="{FF2B5EF4-FFF2-40B4-BE49-F238E27FC236}">
                <a16:creationId xmlns:a16="http://schemas.microsoft.com/office/drawing/2014/main" id="{B479E242-AEB5-413B-A050-F689679EEC43}"/>
              </a:ext>
            </a:extLst>
          </p:cNvPr>
          <p:cNvSpPr txBox="1">
            <a:spLocks/>
          </p:cNvSpPr>
          <p:nvPr/>
        </p:nvSpPr>
        <p:spPr>
          <a:xfrm>
            <a:off x="219991" y="5436421"/>
            <a:ext cx="3396816" cy="461978"/>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000" b="1" dirty="0">
                <a:solidFill>
                  <a:schemeClr val="accent2">
                    <a:lumMod val="50000"/>
                  </a:schemeClr>
                </a:solidFill>
                <a:latin typeface="+mj-lt"/>
              </a:rPr>
              <a:t>Reinforcement </a:t>
            </a:r>
          </a:p>
          <a:p>
            <a:pPr algn="ctr"/>
            <a:r>
              <a:rPr lang="en-US" altLang="zh-CN" sz="2000" b="1" dirty="0">
                <a:solidFill>
                  <a:schemeClr val="accent2">
                    <a:lumMod val="50000"/>
                  </a:schemeClr>
                </a:solidFill>
                <a:latin typeface="+mj-lt"/>
              </a:rPr>
              <a:t>Learning</a:t>
            </a:r>
            <a:endParaRPr lang="zh-CN" altLang="en-US" sz="2000" b="1" dirty="0">
              <a:solidFill>
                <a:schemeClr val="accent2">
                  <a:lumMod val="50000"/>
                </a:schemeClr>
              </a:solidFill>
              <a:latin typeface="+mj-lt"/>
            </a:endParaRPr>
          </a:p>
        </p:txBody>
      </p:sp>
    </p:spTree>
    <p:extLst>
      <p:ext uri="{BB962C8B-B14F-4D97-AF65-F5344CB8AC3E}">
        <p14:creationId xmlns:p14="http://schemas.microsoft.com/office/powerpoint/2010/main" val="3566150596"/>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2400" dirty="0">
                <a:solidFill>
                  <a:srgbClr val="E7E6E6">
                    <a:lumMod val="25000"/>
                  </a:srgbClr>
                </a:solidFill>
                <a:cs typeface="+mn-cs"/>
              </a:rPr>
              <a:t>Discriminative - Least Square Fitting </a:t>
            </a:r>
            <a:endParaRPr lang="zh-CN" altLang="en-US" sz="2400" dirty="0">
              <a:solidFill>
                <a:srgbClr val="E7E6E6">
                  <a:lumMod val="25000"/>
                </a:srgbClr>
              </a:solidFill>
              <a:cs typeface="+mn-cs"/>
            </a:endParaRPr>
          </a:p>
        </p:txBody>
      </p:sp>
      <mc:AlternateContent xmlns:mc="http://schemas.openxmlformats.org/markup-compatibility/2006" xmlns:p14="http://schemas.microsoft.com/office/powerpoint/2010/main">
        <mc:Choice Requires="p14">
          <p:contentPart p14:bwMode="auto" r:id="rId3">
            <p14:nvContentPartPr>
              <p14:cNvPr id="11" name="墨迹 10"/>
              <p14:cNvContentPartPr/>
              <p14:nvPr/>
            </p14:nvContentPartPr>
            <p14:xfrm>
              <a:off x="6775541" y="3521183"/>
              <a:ext cx="397620" cy="329760"/>
            </p14:xfrm>
          </p:contentPart>
        </mc:Choice>
        <mc:Fallback xmlns="">
          <p:pic>
            <p:nvPicPr>
              <p:cNvPr id="11" name="墨迹 10"/>
              <p:cNvPicPr/>
              <p:nvPr/>
            </p:nvPicPr>
            <p:blipFill>
              <a:blip r:embed="rId8"/>
              <a:stretch>
                <a:fillRect/>
              </a:stretch>
            </p:blipFill>
            <p:spPr>
              <a:xfrm>
                <a:off x="6772302" y="3517943"/>
                <a:ext cx="403737"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墨迹 14"/>
              <p14:cNvContentPartPr/>
              <p14:nvPr/>
            </p14:nvContentPartPr>
            <p14:xfrm>
              <a:off x="6957341" y="3452963"/>
              <a:ext cx="180" cy="180"/>
            </p14:xfrm>
          </p:contentPart>
        </mc:Choice>
        <mc:Fallback xmlns="">
          <p:pic>
            <p:nvPicPr>
              <p:cNvPr id="15" name="墨迹 14"/>
              <p:cNvPicPr/>
              <p:nvPr/>
            </p:nvPicPr>
            <p:blipFill/>
            <p:spPr/>
          </p:pic>
        </mc:Fallback>
      </mc:AlternateContent>
      <p:sp>
        <p:nvSpPr>
          <p:cNvPr id="8" name="矩形 7">
            <a:extLst>
              <a:ext uri="{FF2B5EF4-FFF2-40B4-BE49-F238E27FC236}">
                <a16:creationId xmlns:a16="http://schemas.microsoft.com/office/drawing/2014/main" id="{77CF2AA3-500B-4C1F-AFF3-5337C5F15472}"/>
              </a:ext>
            </a:extLst>
          </p:cNvPr>
          <p:cNvSpPr/>
          <p:nvPr/>
        </p:nvSpPr>
        <p:spPr>
          <a:xfrm>
            <a:off x="776068" y="1829592"/>
            <a:ext cx="5301176" cy="923330"/>
          </a:xfrm>
          <a:prstGeom prst="rect">
            <a:avLst/>
          </a:prstGeom>
        </p:spPr>
        <p:txBody>
          <a:bodyPr wrap="square">
            <a:spAutoFit/>
          </a:bodyPr>
          <a:lstStyle/>
          <a:p>
            <a:r>
              <a:rPr lang="en-US" altLang="zh-CN" dirty="0">
                <a:solidFill>
                  <a:srgbClr val="000000"/>
                </a:solidFill>
                <a:latin typeface="Arial" panose="020B0604020202020204" pitchFamily="34" charset="0"/>
              </a:rPr>
              <a:t>A mathematical procedure for finding the best-fitting curve to a given set of points by minimizing the sum of the squares of the offsets. </a:t>
            </a:r>
            <a:endParaRPr lang="zh-CN" altLang="en-US" dirty="0"/>
          </a:p>
        </p:txBody>
      </p:sp>
      <p:pic>
        <p:nvPicPr>
          <p:cNvPr id="1026" name="Picture 2" descr="LeastSquaresOffsets">
            <a:extLst>
              <a:ext uri="{FF2B5EF4-FFF2-40B4-BE49-F238E27FC236}">
                <a16:creationId xmlns:a16="http://schemas.microsoft.com/office/drawing/2014/main" id="{FD556D4C-CE6C-4209-A233-E5DCFAA7EB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1013" y="1878796"/>
            <a:ext cx="4575441" cy="234147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2D1F0E5-46A3-4623-8123-452225B2EB45}"/>
              </a:ext>
            </a:extLst>
          </p:cNvPr>
          <p:cNvSpPr/>
          <p:nvPr/>
        </p:nvSpPr>
        <p:spPr>
          <a:xfrm>
            <a:off x="6826638" y="4519478"/>
            <a:ext cx="4599444" cy="1015663"/>
          </a:xfrm>
          <a:prstGeom prst="rect">
            <a:avLst/>
          </a:prstGeom>
        </p:spPr>
        <p:txBody>
          <a:bodyPr wrap="square">
            <a:spAutoFit/>
          </a:bodyPr>
          <a:lstStyle/>
          <a:p>
            <a:r>
              <a:rPr lang="en-US" altLang="zh-CN" sz="2000" b="1" dirty="0">
                <a:solidFill>
                  <a:srgbClr val="FF0000"/>
                </a:solidFill>
              </a:rPr>
              <a:t>Residuals</a:t>
            </a:r>
            <a:r>
              <a:rPr lang="en-US" altLang="zh-CN" sz="2000" dirty="0"/>
              <a:t> are the vertical distances between the data points and the corresponding predicted values. </a:t>
            </a:r>
            <a:endParaRPr lang="zh-CN" altLang="en-US" sz="2000" dirty="0"/>
          </a:p>
        </p:txBody>
      </p:sp>
      <p:pic>
        <p:nvPicPr>
          <p:cNvPr id="12" name="图片 11">
            <a:extLst>
              <a:ext uri="{FF2B5EF4-FFF2-40B4-BE49-F238E27FC236}">
                <a16:creationId xmlns:a16="http://schemas.microsoft.com/office/drawing/2014/main" id="{6B8A6114-4391-4CCA-B741-D71D9915B379}"/>
              </a:ext>
            </a:extLst>
          </p:cNvPr>
          <p:cNvPicPr>
            <a:picLocks noChangeAspect="1"/>
          </p:cNvPicPr>
          <p:nvPr/>
        </p:nvPicPr>
        <p:blipFill>
          <a:blip r:embed="rId11"/>
          <a:stretch>
            <a:fillRect/>
          </a:stretch>
        </p:blipFill>
        <p:spPr>
          <a:xfrm>
            <a:off x="838200" y="2910154"/>
            <a:ext cx="3959641" cy="847331"/>
          </a:xfrm>
          <a:prstGeom prst="rect">
            <a:avLst/>
          </a:prstGeom>
        </p:spPr>
      </p:pic>
      <p:sp>
        <p:nvSpPr>
          <p:cNvPr id="13" name="矩形 12">
            <a:extLst>
              <a:ext uri="{FF2B5EF4-FFF2-40B4-BE49-F238E27FC236}">
                <a16:creationId xmlns:a16="http://schemas.microsoft.com/office/drawing/2014/main" id="{C5940F44-0A79-4CCB-9BBB-A8030F142A9A}"/>
              </a:ext>
            </a:extLst>
          </p:cNvPr>
          <p:cNvSpPr/>
          <p:nvPr/>
        </p:nvSpPr>
        <p:spPr>
          <a:xfrm>
            <a:off x="776068" y="3850943"/>
            <a:ext cx="3557192" cy="369332"/>
          </a:xfrm>
          <a:prstGeom prst="rect">
            <a:avLst/>
          </a:prstGeom>
        </p:spPr>
        <p:txBody>
          <a:bodyPr wrap="none">
            <a:spAutoFit/>
          </a:bodyPr>
          <a:lstStyle/>
          <a:p>
            <a:r>
              <a:rPr lang="en-US" altLang="zh-CN" dirty="0">
                <a:solidFill>
                  <a:srgbClr val="000000"/>
                </a:solidFill>
                <a:latin typeface="Linux Libertine"/>
              </a:rPr>
              <a:t>Solving the least squares problem:</a:t>
            </a:r>
            <a:endParaRPr lang="en-US" altLang="zh-CN" b="0" i="0" dirty="0">
              <a:solidFill>
                <a:srgbClr val="000000"/>
              </a:solidFill>
              <a:effectLst/>
              <a:latin typeface="Linux Libertine"/>
            </a:endParaRPr>
          </a:p>
        </p:txBody>
      </p:sp>
      <p:pic>
        <p:nvPicPr>
          <p:cNvPr id="14" name="图片 13">
            <a:extLst>
              <a:ext uri="{FF2B5EF4-FFF2-40B4-BE49-F238E27FC236}">
                <a16:creationId xmlns:a16="http://schemas.microsoft.com/office/drawing/2014/main" id="{BE0239D5-5C0E-40C5-B19C-C8ECC27EEADB}"/>
              </a:ext>
            </a:extLst>
          </p:cNvPr>
          <p:cNvPicPr>
            <a:picLocks noChangeAspect="1"/>
          </p:cNvPicPr>
          <p:nvPr/>
        </p:nvPicPr>
        <p:blipFill>
          <a:blip r:embed="rId12"/>
          <a:stretch>
            <a:fillRect/>
          </a:stretch>
        </p:blipFill>
        <p:spPr>
          <a:xfrm>
            <a:off x="895643" y="4368638"/>
            <a:ext cx="4161692" cy="789418"/>
          </a:xfrm>
          <a:prstGeom prst="rect">
            <a:avLst/>
          </a:prstGeom>
        </p:spPr>
      </p:pic>
      <p:pic>
        <p:nvPicPr>
          <p:cNvPr id="19" name="图片 18">
            <a:extLst>
              <a:ext uri="{FF2B5EF4-FFF2-40B4-BE49-F238E27FC236}">
                <a16:creationId xmlns:a16="http://schemas.microsoft.com/office/drawing/2014/main" id="{16F9103A-2938-4BA3-A207-76C4088EACAD}"/>
              </a:ext>
            </a:extLst>
          </p:cNvPr>
          <p:cNvPicPr>
            <a:picLocks noChangeAspect="1"/>
          </p:cNvPicPr>
          <p:nvPr/>
        </p:nvPicPr>
        <p:blipFill>
          <a:blip r:embed="rId13"/>
          <a:stretch>
            <a:fillRect/>
          </a:stretch>
        </p:blipFill>
        <p:spPr>
          <a:xfrm>
            <a:off x="7700670" y="5819828"/>
            <a:ext cx="2484340" cy="558370"/>
          </a:xfrm>
          <a:prstGeom prst="rect">
            <a:avLst/>
          </a:prstGeom>
        </p:spPr>
      </p:pic>
      <p:pic>
        <p:nvPicPr>
          <p:cNvPr id="20" name="图片 19">
            <a:extLst>
              <a:ext uri="{FF2B5EF4-FFF2-40B4-BE49-F238E27FC236}">
                <a16:creationId xmlns:a16="http://schemas.microsoft.com/office/drawing/2014/main" id="{3169628C-22E2-4DE3-B05B-8A96F843862A}"/>
              </a:ext>
            </a:extLst>
          </p:cNvPr>
          <p:cNvPicPr>
            <a:picLocks noChangeAspect="1"/>
          </p:cNvPicPr>
          <p:nvPr/>
        </p:nvPicPr>
        <p:blipFill>
          <a:blip r:embed="rId14"/>
          <a:stretch>
            <a:fillRect/>
          </a:stretch>
        </p:blipFill>
        <p:spPr>
          <a:xfrm>
            <a:off x="1492939" y="6094740"/>
            <a:ext cx="2249067" cy="525644"/>
          </a:xfrm>
          <a:prstGeom prst="rect">
            <a:avLst/>
          </a:prstGeom>
        </p:spPr>
      </p:pic>
      <p:pic>
        <p:nvPicPr>
          <p:cNvPr id="21" name="图片 20">
            <a:extLst>
              <a:ext uri="{FF2B5EF4-FFF2-40B4-BE49-F238E27FC236}">
                <a16:creationId xmlns:a16="http://schemas.microsoft.com/office/drawing/2014/main" id="{64A2C294-0038-4590-91AD-EC5579CCE41B}"/>
              </a:ext>
            </a:extLst>
          </p:cNvPr>
          <p:cNvPicPr>
            <a:picLocks noChangeAspect="1"/>
          </p:cNvPicPr>
          <p:nvPr/>
        </p:nvPicPr>
        <p:blipFill>
          <a:blip r:embed="rId15"/>
          <a:stretch>
            <a:fillRect/>
          </a:stretch>
        </p:blipFill>
        <p:spPr>
          <a:xfrm>
            <a:off x="1408455" y="5167039"/>
            <a:ext cx="4668790" cy="789092"/>
          </a:xfrm>
          <a:prstGeom prst="rect">
            <a:avLst/>
          </a:prstGeom>
        </p:spPr>
      </p:pic>
      <p:sp>
        <p:nvSpPr>
          <p:cNvPr id="24" name="矩形 23">
            <a:extLst>
              <a:ext uri="{FF2B5EF4-FFF2-40B4-BE49-F238E27FC236}">
                <a16:creationId xmlns:a16="http://schemas.microsoft.com/office/drawing/2014/main" id="{788FB697-00F4-4E7E-9540-A798F6F26A54}"/>
              </a:ext>
            </a:extLst>
          </p:cNvPr>
          <p:cNvSpPr/>
          <p:nvPr/>
        </p:nvSpPr>
        <p:spPr>
          <a:xfrm>
            <a:off x="895643" y="6094739"/>
            <a:ext cx="689612" cy="369332"/>
          </a:xfrm>
          <a:prstGeom prst="rect">
            <a:avLst/>
          </a:prstGeom>
        </p:spPr>
        <p:txBody>
          <a:bodyPr wrap="none">
            <a:spAutoFit/>
          </a:bodyPr>
          <a:lstStyle/>
          <a:p>
            <a:r>
              <a:rPr lang="en-US" altLang="zh-CN" dirty="0">
                <a:solidFill>
                  <a:srgbClr val="000000"/>
                </a:solidFill>
                <a:latin typeface="Linux Libertine"/>
              </a:rPr>
              <a:t>since</a:t>
            </a:r>
            <a:endParaRPr lang="en-US" altLang="zh-CN" b="0" i="0" dirty="0">
              <a:solidFill>
                <a:srgbClr val="000000"/>
              </a:solidFill>
              <a:effectLst/>
              <a:latin typeface="Linux Libertine"/>
            </a:endParaRPr>
          </a:p>
        </p:txBody>
      </p:sp>
      <p:cxnSp>
        <p:nvCxnSpPr>
          <p:cNvPr id="16" name="直接连接符 15">
            <a:extLst>
              <a:ext uri="{FF2B5EF4-FFF2-40B4-BE49-F238E27FC236}">
                <a16:creationId xmlns:a16="http://schemas.microsoft.com/office/drawing/2014/main" id="{C3512738-F934-4E04-9FEE-6F02F21FDF98}"/>
              </a:ext>
            </a:extLst>
          </p:cNvPr>
          <p:cNvCxnSpPr>
            <a:cxnSpLocks/>
          </p:cNvCxnSpPr>
          <p:nvPr/>
        </p:nvCxnSpPr>
        <p:spPr>
          <a:xfrm>
            <a:off x="524323"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65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10357F65-670C-44F3-9072-9B37439C0C00}"/>
              </a:ext>
            </a:extLst>
          </p:cNvPr>
          <p:cNvPicPr>
            <a:picLocks noChangeAspect="1"/>
          </p:cNvPicPr>
          <p:nvPr/>
        </p:nvPicPr>
        <p:blipFill>
          <a:blip r:embed="rId3"/>
          <a:stretch>
            <a:fillRect/>
          </a:stretch>
        </p:blipFill>
        <p:spPr>
          <a:xfrm>
            <a:off x="1118664" y="1843717"/>
            <a:ext cx="4693214" cy="2367566"/>
          </a:xfrm>
          <a:prstGeom prst="rect">
            <a:avLst/>
          </a:prstGeom>
        </p:spPr>
      </p:pic>
      <p:sp>
        <p:nvSpPr>
          <p:cNvPr id="4" name="标题 3"/>
          <p:cNvSpPr>
            <a:spLocks noGrp="1"/>
          </p:cNvSpPr>
          <p:nvPr>
            <p:ph type="title"/>
          </p:nvPr>
        </p:nvSpPr>
        <p:spPr/>
        <p:txBody>
          <a:bodyPr/>
          <a:lstStyle/>
          <a:p>
            <a:r>
              <a:rPr lang="en-US" altLang="zh-CN" sz="2400" dirty="0">
                <a:solidFill>
                  <a:srgbClr val="E7E6E6">
                    <a:lumMod val="25000"/>
                  </a:srgbClr>
                </a:solidFill>
                <a:cs typeface="+mn-cs"/>
              </a:rPr>
              <a:t>Maximum Likelihood - Generative</a:t>
            </a:r>
            <a:endParaRPr lang="zh-CN" altLang="en-US" sz="2400" dirty="0">
              <a:solidFill>
                <a:srgbClr val="E7E6E6">
                  <a:lumMod val="25000"/>
                </a:srgbClr>
              </a:solidFill>
              <a:cs typeface="+mn-cs"/>
            </a:endParaRPr>
          </a:p>
        </p:txBody>
      </p:sp>
      <mc:AlternateContent xmlns:mc="http://schemas.openxmlformats.org/markup-compatibility/2006" xmlns:p14="http://schemas.microsoft.com/office/powerpoint/2010/main">
        <mc:Choice Requires="p14">
          <p:contentPart p14:bwMode="auto" r:id="rId4">
            <p14:nvContentPartPr>
              <p14:cNvPr id="12" name="墨迹 11"/>
              <p14:cNvContentPartPr/>
              <p14:nvPr/>
            </p14:nvContentPartPr>
            <p14:xfrm>
              <a:off x="7210158" y="4887601"/>
              <a:ext cx="17280" cy="22860"/>
            </p14:xfrm>
          </p:contentPart>
        </mc:Choice>
        <mc:Fallback xmlns="">
          <p:pic>
            <p:nvPicPr>
              <p:cNvPr id="12" name="墨迹 11"/>
              <p:cNvPicPr/>
              <p:nvPr/>
            </p:nvPicPr>
            <p:blipFill>
              <a:blip r:embed="rId5"/>
              <a:stretch>
                <a:fillRect/>
              </a:stretch>
            </p:blipFill>
            <p:spPr>
              <a:xfrm>
                <a:off x="7205838" y="4883315"/>
                <a:ext cx="25920" cy="31433"/>
              </a:xfrm>
              <a:prstGeom prst="rect">
                <a:avLst/>
              </a:prstGeom>
            </p:spPr>
          </p:pic>
        </mc:Fallback>
      </mc:AlternateContent>
      <p:pic>
        <p:nvPicPr>
          <p:cNvPr id="14" name="图片 13"/>
          <p:cNvPicPr>
            <a:picLocks noChangeAspect="1"/>
          </p:cNvPicPr>
          <p:nvPr/>
        </p:nvPicPr>
        <p:blipFill>
          <a:blip r:embed="rId6"/>
          <a:stretch>
            <a:fillRect/>
          </a:stretch>
        </p:blipFill>
        <p:spPr>
          <a:xfrm>
            <a:off x="2220264" y="4398065"/>
            <a:ext cx="4543603" cy="712181"/>
          </a:xfrm>
          <a:prstGeom prst="rect">
            <a:avLst/>
          </a:prstGeom>
        </p:spPr>
      </p:pic>
      <p:sp>
        <p:nvSpPr>
          <p:cNvPr id="18" name="矩形 17"/>
          <p:cNvSpPr/>
          <p:nvPr/>
        </p:nvSpPr>
        <p:spPr>
          <a:xfrm>
            <a:off x="659584" y="4569490"/>
            <a:ext cx="1638590" cy="369332"/>
          </a:xfrm>
          <a:prstGeom prst="rect">
            <a:avLst/>
          </a:prstGeom>
        </p:spPr>
        <p:txBody>
          <a:bodyPr wrap="none">
            <a:spAutoFit/>
          </a:bodyPr>
          <a:lstStyle/>
          <a:p>
            <a:r>
              <a:rPr lang="en-US" altLang="zh-CN" dirty="0"/>
              <a:t>It implies that: </a:t>
            </a:r>
            <a:endParaRPr lang="zh-CN" altLang="en-US" dirty="0"/>
          </a:p>
        </p:txBody>
      </p:sp>
      <mc:AlternateContent xmlns:mc="http://schemas.openxmlformats.org/markup-compatibility/2006" xmlns:a14="http://schemas.microsoft.com/office/drawing/2010/main">
        <mc:Choice Requires="a14">
          <p:sp>
            <p:nvSpPr>
              <p:cNvPr id="21" name="矩形 20"/>
              <p:cNvSpPr/>
              <p:nvPr/>
            </p:nvSpPr>
            <p:spPr>
              <a:xfrm>
                <a:off x="390727" y="5143444"/>
                <a:ext cx="10842303" cy="369332"/>
              </a:xfrm>
              <a:prstGeom prst="rect">
                <a:avLst/>
              </a:prstGeom>
            </p:spPr>
            <p:txBody>
              <a:bodyPr wrap="square">
                <a:spAutoFit/>
              </a:bodyPr>
              <a:lstStyle/>
              <a:p>
                <a:r>
                  <a:rPr lang="en-US" altLang="zh-CN" dirty="0"/>
                  <a:t>■ </a:t>
                </a:r>
                <a:r>
                  <a:rPr lang="zh-CN" altLang="en-US" dirty="0"/>
                  <a:t>When we wish to explicitly view this as a function of </a:t>
                </a:r>
                <a14:m>
                  <m:oMath xmlns:m="http://schemas.openxmlformats.org/officeDocument/2006/math">
                    <m:r>
                      <a:rPr lang="zh-CN" altLang="en-US" i="1" smtClean="0">
                        <a:latin typeface="Cambria Math" panose="02040503050406030204" pitchFamily="18" charset="0"/>
                      </a:rPr>
                      <m:t>𝜃</m:t>
                    </m:r>
                  </m:oMath>
                </a14:m>
                <a:r>
                  <a:rPr lang="zh-CN" altLang="en-US" dirty="0"/>
                  <a:t>, we will instead call it the </a:t>
                </a:r>
                <a:r>
                  <a:rPr lang="zh-CN" altLang="en-US" b="1" dirty="0"/>
                  <a:t>likelihood function</a:t>
                </a:r>
                <a:r>
                  <a:rPr lang="zh-CN" altLang="en-US" dirty="0"/>
                  <a:t>: </a:t>
                </a:r>
              </a:p>
            </p:txBody>
          </p:sp>
        </mc:Choice>
        <mc:Fallback xmlns="">
          <p:sp>
            <p:nvSpPr>
              <p:cNvPr id="21" name="矩形 20"/>
              <p:cNvSpPr>
                <a:spLocks noRot="1" noChangeAspect="1" noMove="1" noResize="1" noEditPoints="1" noAdjustHandles="1" noChangeArrowheads="1" noChangeShapeType="1" noTextEdit="1"/>
              </p:cNvSpPr>
              <p:nvPr/>
            </p:nvSpPr>
            <p:spPr>
              <a:xfrm>
                <a:off x="390727" y="5143444"/>
                <a:ext cx="10842303" cy="369332"/>
              </a:xfrm>
              <a:prstGeom prst="rect">
                <a:avLst/>
              </a:prstGeom>
              <a:blipFill>
                <a:blip r:embed="rId7"/>
                <a:stretch>
                  <a:fillRect l="-450" t="-10000" b="-26667"/>
                </a:stretch>
              </a:blipFill>
            </p:spPr>
            <p:txBody>
              <a:bodyPr/>
              <a:lstStyle/>
              <a:p>
                <a:r>
                  <a:rPr lang="zh-CN" altLang="en-US">
                    <a:noFill/>
                  </a:rPr>
                  <a:t> </a:t>
                </a:r>
              </a:p>
            </p:txBody>
          </p:sp>
        </mc:Fallback>
      </mc:AlternateContent>
      <p:pic>
        <p:nvPicPr>
          <p:cNvPr id="23" name="图片 22"/>
          <p:cNvPicPr>
            <a:picLocks noChangeAspect="1"/>
          </p:cNvPicPr>
          <p:nvPr/>
        </p:nvPicPr>
        <p:blipFill>
          <a:blip r:embed="rId8"/>
          <a:stretch>
            <a:fillRect/>
          </a:stretch>
        </p:blipFill>
        <p:spPr>
          <a:xfrm>
            <a:off x="659584" y="5717315"/>
            <a:ext cx="8617938" cy="820497"/>
          </a:xfrm>
          <a:prstGeom prst="rect">
            <a:avLst/>
          </a:prstGeom>
        </p:spPr>
      </p:pic>
      <p:sp>
        <p:nvSpPr>
          <p:cNvPr id="24" name="矩形: 圆角 23"/>
          <p:cNvSpPr/>
          <p:nvPr/>
        </p:nvSpPr>
        <p:spPr>
          <a:xfrm>
            <a:off x="659584" y="5699558"/>
            <a:ext cx="8771284" cy="856013"/>
          </a:xfrm>
          <a:prstGeom prst="roundRect">
            <a:avLst/>
          </a:prstGeom>
          <a:noFill/>
          <a:ln w="952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774F6E5-B6F7-4406-8765-9004C636783C}"/>
              </a:ext>
            </a:extLst>
          </p:cNvPr>
          <p:cNvPicPr>
            <a:picLocks noChangeAspect="1"/>
          </p:cNvPicPr>
          <p:nvPr/>
        </p:nvPicPr>
        <p:blipFill>
          <a:blip r:embed="rId9"/>
          <a:stretch>
            <a:fillRect/>
          </a:stretch>
        </p:blipFill>
        <p:spPr>
          <a:xfrm>
            <a:off x="7072180" y="1712585"/>
            <a:ext cx="4235612" cy="2982415"/>
          </a:xfrm>
          <a:prstGeom prst="rect">
            <a:avLst/>
          </a:prstGeom>
        </p:spPr>
      </p:pic>
      <p:cxnSp>
        <p:nvCxnSpPr>
          <p:cNvPr id="13" name="直接连接符 12">
            <a:extLst>
              <a:ext uri="{FF2B5EF4-FFF2-40B4-BE49-F238E27FC236}">
                <a16:creationId xmlns:a16="http://schemas.microsoft.com/office/drawing/2014/main" id="{3C9E08FE-F29D-4A1C-BE5A-E7FF180102E4}"/>
              </a:ext>
            </a:extLst>
          </p:cNvPr>
          <p:cNvCxnSpPr>
            <a:cxnSpLocks/>
          </p:cNvCxnSpPr>
          <p:nvPr/>
        </p:nvCxnSpPr>
        <p:spPr>
          <a:xfrm>
            <a:off x="524323"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548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64875" y="365125"/>
            <a:ext cx="10515600" cy="1325563"/>
          </a:xfrm>
        </p:spPr>
        <p:txBody>
          <a:bodyPr/>
          <a:lstStyle/>
          <a:p>
            <a:r>
              <a:rPr lang="en-US" altLang="zh-CN" sz="2400" dirty="0">
                <a:solidFill>
                  <a:srgbClr val="E7E6E6">
                    <a:lumMod val="25000"/>
                  </a:srgbClr>
                </a:solidFill>
                <a:cs typeface="+mn-cs"/>
              </a:rPr>
              <a:t>NN and LR</a:t>
            </a:r>
            <a:endParaRPr lang="zh-CN" altLang="en-US" sz="2400" dirty="0">
              <a:solidFill>
                <a:srgbClr val="E7E6E6">
                  <a:lumMod val="25000"/>
                </a:srgbClr>
              </a:solidFill>
              <a:cs typeface="+mn-cs"/>
            </a:endParaRPr>
          </a:p>
        </p:txBody>
      </p:sp>
      <p:sp>
        <p:nvSpPr>
          <p:cNvPr id="71" name="矩形 70"/>
          <p:cNvSpPr/>
          <p:nvPr/>
        </p:nvSpPr>
        <p:spPr>
          <a:xfrm>
            <a:off x="764875" y="1829592"/>
            <a:ext cx="10668000" cy="646331"/>
          </a:xfrm>
          <a:prstGeom prst="rect">
            <a:avLst/>
          </a:prstGeom>
        </p:spPr>
        <p:txBody>
          <a:bodyPr wrap="square">
            <a:spAutoFit/>
          </a:bodyPr>
          <a:lstStyle/>
          <a:p>
            <a:r>
              <a:rPr lang="en-US" altLang="zh-CN" dirty="0"/>
              <a:t>A neural	network	= running several	logistic regressions at the same time. </a:t>
            </a:r>
          </a:p>
          <a:p>
            <a:r>
              <a:rPr lang="en-US" altLang="zh-CN" dirty="0"/>
              <a:t>	</a:t>
            </a:r>
            <a:endParaRPr lang="zh-CN" altLang="en-US" dirty="0"/>
          </a:p>
        </p:txBody>
      </p:sp>
      <p:pic>
        <p:nvPicPr>
          <p:cNvPr id="70" name="图片 69"/>
          <p:cNvPicPr>
            <a:picLocks noChangeAspect="1"/>
          </p:cNvPicPr>
          <p:nvPr/>
        </p:nvPicPr>
        <p:blipFill>
          <a:blip r:embed="rId2"/>
          <a:stretch>
            <a:fillRect/>
          </a:stretch>
        </p:blipFill>
        <p:spPr>
          <a:xfrm>
            <a:off x="714552" y="2752922"/>
            <a:ext cx="4835108" cy="2708654"/>
          </a:xfrm>
          <a:prstGeom prst="rect">
            <a:avLst/>
          </a:prstGeom>
        </p:spPr>
      </p:pic>
      <p:sp>
        <p:nvSpPr>
          <p:cNvPr id="3" name="矩形 2"/>
          <p:cNvSpPr/>
          <p:nvPr/>
        </p:nvSpPr>
        <p:spPr>
          <a:xfrm>
            <a:off x="4508740" y="5738575"/>
            <a:ext cx="7620000" cy="369332"/>
          </a:xfrm>
          <a:prstGeom prst="rect">
            <a:avLst/>
          </a:prstGeom>
        </p:spPr>
        <p:txBody>
          <a:bodyPr wrap="square">
            <a:spAutoFit/>
          </a:bodyPr>
          <a:lstStyle/>
          <a:p>
            <a:r>
              <a:rPr lang="en-US" altLang="zh-CN" dirty="0"/>
              <a:t>The LRs are then</a:t>
            </a:r>
            <a:r>
              <a:rPr lang="zh-CN" altLang="en-US" dirty="0"/>
              <a:t> feed into another logis</a:t>
            </a:r>
            <a:r>
              <a:rPr lang="en-US" altLang="zh-CN" dirty="0"/>
              <a:t>tic</a:t>
            </a:r>
            <a:r>
              <a:rPr lang="zh-CN" altLang="en-US" dirty="0"/>
              <a:t> regression </a:t>
            </a:r>
            <a:r>
              <a:rPr lang="en-US" altLang="zh-CN" dirty="0"/>
              <a:t>function. </a:t>
            </a:r>
            <a:r>
              <a:rPr lang="zh-CN" altLang="en-US" dirty="0"/>
              <a:t> </a:t>
            </a:r>
          </a:p>
        </p:txBody>
      </p:sp>
      <p:pic>
        <p:nvPicPr>
          <p:cNvPr id="5" name="图片 4"/>
          <p:cNvPicPr>
            <a:picLocks noChangeAspect="1"/>
          </p:cNvPicPr>
          <p:nvPr/>
        </p:nvPicPr>
        <p:blipFill>
          <a:blip r:embed="rId3"/>
          <a:stretch>
            <a:fillRect/>
          </a:stretch>
        </p:blipFill>
        <p:spPr>
          <a:xfrm>
            <a:off x="5969631" y="2475923"/>
            <a:ext cx="4146278" cy="2999604"/>
          </a:xfrm>
          <a:prstGeom prst="rect">
            <a:avLst/>
          </a:prstGeom>
        </p:spPr>
      </p:pic>
      <p:cxnSp>
        <p:nvCxnSpPr>
          <p:cNvPr id="8" name="直接连接符 7">
            <a:extLst>
              <a:ext uri="{FF2B5EF4-FFF2-40B4-BE49-F238E27FC236}">
                <a16:creationId xmlns:a16="http://schemas.microsoft.com/office/drawing/2014/main" id="{9C8CE1DC-C3C0-4D39-86BF-E84AC9015B69}"/>
              </a:ext>
            </a:extLst>
          </p:cNvPr>
          <p:cNvCxnSpPr>
            <a:cxnSpLocks/>
          </p:cNvCxnSpPr>
          <p:nvPr/>
        </p:nvCxnSpPr>
        <p:spPr>
          <a:xfrm>
            <a:off x="616690" y="1457389"/>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106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64875" y="365125"/>
            <a:ext cx="10515600" cy="1325563"/>
          </a:xfrm>
        </p:spPr>
        <p:txBody>
          <a:bodyPr/>
          <a:lstStyle/>
          <a:p>
            <a:r>
              <a:rPr lang="en-US" altLang="zh-CN" sz="2400" dirty="0">
                <a:solidFill>
                  <a:srgbClr val="E7E6E6">
                    <a:lumMod val="25000"/>
                  </a:srgbClr>
                </a:solidFill>
                <a:cs typeface="+mn-cs"/>
              </a:rPr>
              <a:t>Convolutional Neural Networks</a:t>
            </a:r>
            <a:endParaRPr lang="zh-CN" altLang="en-US" sz="2400" dirty="0">
              <a:solidFill>
                <a:srgbClr val="E7E6E6">
                  <a:lumMod val="25000"/>
                </a:srgbClr>
              </a:solidFill>
              <a:cs typeface="+mn-cs"/>
            </a:endParaRPr>
          </a:p>
        </p:txBody>
      </p:sp>
      <p:pic>
        <p:nvPicPr>
          <p:cNvPr id="17410" name="Picture 2" descr="Convolutional Neural Network (Clarif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02" y="3421917"/>
            <a:ext cx="11180127" cy="299425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38200" y="1956138"/>
            <a:ext cx="10526486" cy="1323439"/>
          </a:xfrm>
          <a:prstGeom prst="rect">
            <a:avLst/>
          </a:prstGeom>
        </p:spPr>
        <p:txBody>
          <a:bodyPr wrap="square">
            <a:spAutoFit/>
          </a:bodyPr>
          <a:lstStyle/>
          <a:p>
            <a:r>
              <a:rPr lang="en-US" altLang="zh-CN" sz="2000" dirty="0"/>
              <a:t>In Image Classification a CNN may learn to detect edges from raw pixels in the first layer, then use the edges to detect simple shapes in the second layer, and then use these shapes to deter higher-level features, such as facial shapes in higher layers. The last layer is then a classifier that uses these high-level features.</a:t>
            </a:r>
            <a:endParaRPr lang="zh-CN" altLang="en-US" sz="2000" dirty="0"/>
          </a:p>
        </p:txBody>
      </p:sp>
      <p:cxnSp>
        <p:nvCxnSpPr>
          <p:cNvPr id="6" name="直接连接符 5">
            <a:extLst>
              <a:ext uri="{FF2B5EF4-FFF2-40B4-BE49-F238E27FC236}">
                <a16:creationId xmlns:a16="http://schemas.microsoft.com/office/drawing/2014/main" id="{6A88C3F2-7074-4B74-A40B-538695E2A0A8}"/>
              </a:ext>
            </a:extLst>
          </p:cNvPr>
          <p:cNvCxnSpPr>
            <a:cxnSpLocks/>
          </p:cNvCxnSpPr>
          <p:nvPr/>
        </p:nvCxnSpPr>
        <p:spPr>
          <a:xfrm>
            <a:off x="616690" y="1471245"/>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70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DA93349-95A6-4EA0-8F93-82FB8370A550}"/>
              </a:ext>
            </a:extLst>
          </p:cNvPr>
          <p:cNvPicPr>
            <a:picLocks noChangeAspect="1"/>
          </p:cNvPicPr>
          <p:nvPr/>
        </p:nvPicPr>
        <p:blipFill>
          <a:blip r:embed="rId3"/>
          <a:stretch>
            <a:fillRect/>
          </a:stretch>
        </p:blipFill>
        <p:spPr>
          <a:xfrm>
            <a:off x="6070605" y="1576905"/>
            <a:ext cx="5369550" cy="4683701"/>
          </a:xfrm>
          <a:prstGeom prst="rect">
            <a:avLst/>
          </a:prstGeom>
        </p:spPr>
      </p:pic>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Overview </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sp>
        <p:nvSpPr>
          <p:cNvPr id="2" name="文本框 1"/>
          <p:cNvSpPr txBox="1"/>
          <p:nvPr/>
        </p:nvSpPr>
        <p:spPr>
          <a:xfrm>
            <a:off x="528999" y="1828623"/>
            <a:ext cx="6621938" cy="4431983"/>
          </a:xfrm>
          <a:prstGeom prst="rect">
            <a:avLst/>
          </a:prstGeom>
          <a:noFill/>
        </p:spPr>
        <p:txBody>
          <a:bodyPr wrap="square" rtlCol="0">
            <a:spAutoFit/>
          </a:bodyPr>
          <a:lstStyle/>
          <a:p>
            <a:pPr marL="285750" indent="-285750">
              <a:buFont typeface="Wingdings" panose="05000000000000000000" pitchFamily="2" charset="2"/>
              <a:buChar char="ü"/>
            </a:pPr>
            <a:r>
              <a:rPr lang="en-US" altLang="zh-CN" sz="2200" dirty="0"/>
              <a:t>Artificial Intelligence </a:t>
            </a:r>
          </a:p>
          <a:p>
            <a:pPr marL="285750" indent="-285750">
              <a:buFont typeface="Wingdings" panose="05000000000000000000" pitchFamily="2" charset="2"/>
              <a:buChar char="ü"/>
            </a:pPr>
            <a:r>
              <a:rPr lang="en-US" altLang="zh-CN" sz="2200" dirty="0"/>
              <a:t>Philosophy of A.I. </a:t>
            </a:r>
          </a:p>
          <a:p>
            <a:pPr marL="285750" indent="-285750">
              <a:buFont typeface="Wingdings" panose="05000000000000000000" pitchFamily="2" charset="2"/>
              <a:buChar char="ü"/>
            </a:pPr>
            <a:r>
              <a:rPr lang="en-US" altLang="zh-CN" sz="2200" dirty="0"/>
              <a:t>What is Machine Learning?</a:t>
            </a:r>
          </a:p>
          <a:p>
            <a:pPr marL="285750" indent="-285750">
              <a:buFont typeface="Wingdings" panose="05000000000000000000" pitchFamily="2" charset="2"/>
              <a:buChar char="ü"/>
            </a:pPr>
            <a:r>
              <a:rPr lang="en-US" altLang="zh-CN" sz="2200" dirty="0"/>
              <a:t>Generative vs Discriminative?</a:t>
            </a:r>
          </a:p>
          <a:p>
            <a:pPr marL="285750" indent="-285750">
              <a:buFont typeface="Wingdings" panose="05000000000000000000" pitchFamily="2" charset="2"/>
              <a:buChar char="ü"/>
            </a:pPr>
            <a:r>
              <a:rPr lang="en-US" altLang="zh-CN" sz="2200" dirty="0"/>
              <a:t>Is Deep Learning New</a:t>
            </a:r>
            <a:r>
              <a:rPr lang="zh-CN" altLang="en-US" sz="2200" dirty="0"/>
              <a:t>？</a:t>
            </a:r>
            <a:endParaRPr lang="en-US" altLang="zh-CN" sz="2200" dirty="0"/>
          </a:p>
          <a:p>
            <a:endParaRPr lang="en-US" altLang="zh-CN" sz="2200" dirty="0"/>
          </a:p>
          <a:p>
            <a:pPr marL="285750" lvl="0" indent="-285750">
              <a:buFont typeface="Wingdings" panose="05000000000000000000" pitchFamily="2" charset="2"/>
              <a:buChar char="ü"/>
            </a:pPr>
            <a:r>
              <a:rPr lang="en-US" altLang="zh-CN" sz="2200" dirty="0"/>
              <a:t>Multimedia Retrieval </a:t>
            </a:r>
          </a:p>
          <a:p>
            <a:pPr marL="285750" lvl="0" indent="-285750">
              <a:buFont typeface="Wingdings" panose="05000000000000000000" pitchFamily="2" charset="2"/>
              <a:buChar char="ü"/>
            </a:pPr>
            <a:r>
              <a:rPr lang="en-US" altLang="zh-CN" sz="2200" dirty="0"/>
              <a:t>Audio and Music</a:t>
            </a:r>
          </a:p>
          <a:p>
            <a:pPr marL="285750" indent="-285750">
              <a:buFont typeface="Wingdings" panose="05000000000000000000" pitchFamily="2" charset="2"/>
              <a:buChar char="ü"/>
            </a:pPr>
            <a:r>
              <a:rPr lang="en-US" altLang="zh-CN" sz="2200" dirty="0"/>
              <a:t>Image Translation </a:t>
            </a:r>
          </a:p>
          <a:p>
            <a:pPr marL="285750" indent="-285750">
              <a:buFont typeface="Wingdings" panose="05000000000000000000" pitchFamily="2" charset="2"/>
              <a:buChar char="ü"/>
            </a:pPr>
            <a:r>
              <a:rPr lang="en-US" altLang="zh-CN" sz="2200" dirty="0"/>
              <a:t>Natural Language Processing. </a:t>
            </a:r>
          </a:p>
          <a:p>
            <a:pPr marL="285750" lvl="0" indent="-285750">
              <a:buFont typeface="Wingdings" panose="05000000000000000000" pitchFamily="2" charset="2"/>
              <a:buChar char="ü"/>
            </a:pPr>
            <a:r>
              <a:rPr lang="en-US" altLang="zh-CN" sz="2200" dirty="0"/>
              <a:t>Social Networks</a:t>
            </a:r>
          </a:p>
          <a:p>
            <a:pPr marL="285750" indent="-285750">
              <a:buFont typeface="Wingdings" panose="05000000000000000000" pitchFamily="2" charset="2"/>
              <a:buChar char="ü"/>
            </a:pPr>
            <a:r>
              <a:rPr lang="en-US" altLang="zh-CN" sz="2200" dirty="0"/>
              <a:t>A.I. in Medical</a:t>
            </a:r>
          </a:p>
          <a:p>
            <a:endParaRPr lang="zh-CN" altLang="en-US" dirty="0"/>
          </a:p>
        </p:txBody>
      </p:sp>
    </p:spTree>
    <p:extLst>
      <p:ext uri="{BB962C8B-B14F-4D97-AF65-F5344CB8AC3E}">
        <p14:creationId xmlns:p14="http://schemas.microsoft.com/office/powerpoint/2010/main" val="1522064816"/>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64875" y="365125"/>
            <a:ext cx="10515600" cy="1325563"/>
          </a:xfrm>
        </p:spPr>
        <p:txBody>
          <a:bodyPr/>
          <a:lstStyle/>
          <a:p>
            <a:r>
              <a:rPr lang="en-US" altLang="zh-CN" sz="2400" dirty="0">
                <a:solidFill>
                  <a:srgbClr val="E7E6E6">
                    <a:lumMod val="25000"/>
                  </a:srgbClr>
                </a:solidFill>
                <a:cs typeface="+mn-cs"/>
              </a:rPr>
              <a:t>Long-Term Dependency </a:t>
            </a:r>
            <a:endParaRPr lang="zh-CN" altLang="en-US" sz="2400" dirty="0">
              <a:solidFill>
                <a:srgbClr val="E7E6E6">
                  <a:lumMod val="25000"/>
                </a:srgbClr>
              </a:solidFill>
              <a:cs typeface="+mn-cs"/>
            </a:endParaRPr>
          </a:p>
        </p:txBody>
      </p:sp>
      <p:sp>
        <p:nvSpPr>
          <p:cNvPr id="7" name="內容版面配置區 2"/>
          <p:cNvSpPr txBox="1">
            <a:spLocks/>
          </p:cNvSpPr>
          <p:nvPr/>
        </p:nvSpPr>
        <p:spPr>
          <a:xfrm>
            <a:off x="-792896" y="1027906"/>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p:sp>
        <p:nvSpPr>
          <p:cNvPr id="3" name="矩形 2"/>
          <p:cNvSpPr/>
          <p:nvPr/>
        </p:nvSpPr>
        <p:spPr>
          <a:xfrm>
            <a:off x="838200" y="2239923"/>
            <a:ext cx="4226430" cy="3139321"/>
          </a:xfrm>
          <a:prstGeom prst="rect">
            <a:avLst/>
          </a:prstGeom>
        </p:spPr>
        <p:txBody>
          <a:bodyPr wrap="square">
            <a:spAutoFit/>
          </a:bodyPr>
          <a:lstStyle/>
          <a:p>
            <a:r>
              <a:rPr lang="en-US" altLang="zh-CN" dirty="0"/>
              <a:t>Consider trying to predict the last word in the text “</a:t>
            </a:r>
            <a:r>
              <a:rPr lang="en-US" altLang="zh-CN" b="1" dirty="0"/>
              <a:t>I grew up in France… I speak fluent French</a:t>
            </a:r>
            <a:r>
              <a:rPr lang="en-US" altLang="zh-CN" dirty="0"/>
              <a:t>.” Recent information suggests that the next word is probably the name of a language, but if we want to narrow down which language, we need the context of France, from further back. It’s entirely possible for the gap between the relevant information and the point where it is needed to become very large.</a:t>
            </a:r>
            <a:endParaRPr lang="zh-CN" altLang="en-US" dirty="0"/>
          </a:p>
        </p:txBody>
      </p:sp>
      <p:cxnSp>
        <p:nvCxnSpPr>
          <p:cNvPr id="8" name="直接连接符 7">
            <a:extLst>
              <a:ext uri="{FF2B5EF4-FFF2-40B4-BE49-F238E27FC236}">
                <a16:creationId xmlns:a16="http://schemas.microsoft.com/office/drawing/2014/main" id="{973F63AE-3770-4CCC-8A20-25683048EA4C}"/>
              </a:ext>
            </a:extLst>
          </p:cNvPr>
          <p:cNvCxnSpPr>
            <a:cxnSpLocks/>
          </p:cNvCxnSpPr>
          <p:nvPr/>
        </p:nvCxnSpPr>
        <p:spPr>
          <a:xfrm>
            <a:off x="524323"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2" descr="“rnn”的图片搜索结果">
            <a:extLst>
              <a:ext uri="{FF2B5EF4-FFF2-40B4-BE49-F238E27FC236}">
                <a16:creationId xmlns:a16="http://schemas.microsoft.com/office/drawing/2014/main" id="{C2A26B6C-CAA1-4F32-B310-BADDA40AA1F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6683" y="3071223"/>
            <a:ext cx="5837890" cy="153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45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764875" y="365125"/>
            <a:ext cx="10515600" cy="1325563"/>
          </a:xfrm>
        </p:spPr>
        <p:txBody>
          <a:bodyPr/>
          <a:lstStyle/>
          <a:p>
            <a:r>
              <a:rPr lang="en-US" altLang="zh-CN" sz="2400" dirty="0">
                <a:solidFill>
                  <a:srgbClr val="E7E6E6">
                    <a:lumMod val="25000"/>
                  </a:srgbClr>
                </a:solidFill>
                <a:cs typeface="+mn-cs"/>
              </a:rPr>
              <a:t>LSTM – Long Short-Term Memory</a:t>
            </a:r>
            <a:endParaRPr lang="zh-CN" altLang="en-US" sz="2400" dirty="0">
              <a:solidFill>
                <a:srgbClr val="E7E6E6">
                  <a:lumMod val="25000"/>
                </a:srgbClr>
              </a:solidFill>
              <a:cs typeface="+mn-cs"/>
            </a:endParaRPr>
          </a:p>
        </p:txBody>
      </p:sp>
      <p:sp>
        <p:nvSpPr>
          <p:cNvPr id="7" name="內容版面配置區 2"/>
          <p:cNvSpPr txBox="1">
            <a:spLocks/>
          </p:cNvSpPr>
          <p:nvPr/>
        </p:nvSpPr>
        <p:spPr>
          <a:xfrm>
            <a:off x="-792896" y="1027906"/>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p:cxnSp>
        <p:nvCxnSpPr>
          <p:cNvPr id="21" name="直接连接符 20">
            <a:extLst>
              <a:ext uri="{FF2B5EF4-FFF2-40B4-BE49-F238E27FC236}">
                <a16:creationId xmlns:a16="http://schemas.microsoft.com/office/drawing/2014/main" id="{21E53B19-3EC0-4A0F-8510-A5096C8A0C79}"/>
              </a:ext>
            </a:extLst>
          </p:cNvPr>
          <p:cNvCxnSpPr>
            <a:cxnSpLocks/>
          </p:cNvCxnSpPr>
          <p:nvPr/>
        </p:nvCxnSpPr>
        <p:spPr>
          <a:xfrm>
            <a:off x="524323"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 descr="http://upload-images.jianshu.io/upload_images/42741-9ac355076444b66f.png?imageMogr2/auto-orient/strip%7CimageView2/2">
            <a:extLst>
              <a:ext uri="{FF2B5EF4-FFF2-40B4-BE49-F238E27FC236}">
                <a16:creationId xmlns:a16="http://schemas.microsoft.com/office/drawing/2014/main" id="{8F925085-B9AF-41FF-9814-DFF7AF99A9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5531" y="1748329"/>
            <a:ext cx="5657296" cy="2117071"/>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5700D218-00AE-48EF-8D43-0E3166E5B98B}"/>
              </a:ext>
            </a:extLst>
          </p:cNvPr>
          <p:cNvSpPr txBox="1"/>
          <p:nvPr/>
        </p:nvSpPr>
        <p:spPr>
          <a:xfrm>
            <a:off x="1634457" y="2605007"/>
            <a:ext cx="1898278" cy="369332"/>
          </a:xfrm>
          <a:prstGeom prst="rect">
            <a:avLst/>
          </a:prstGeom>
          <a:noFill/>
        </p:spPr>
        <p:txBody>
          <a:bodyPr wrap="square" rtlCol="0">
            <a:spAutoFit/>
          </a:bodyPr>
          <a:lstStyle/>
          <a:p>
            <a:r>
              <a:rPr lang="en-US" altLang="zh-CN" dirty="0"/>
              <a:t>Standard RNN</a:t>
            </a:r>
            <a:endParaRPr lang="zh-CN" altLang="en-US" dirty="0"/>
          </a:p>
        </p:txBody>
      </p:sp>
      <p:pic>
        <p:nvPicPr>
          <p:cNvPr id="24" name="Picture 4" descr="http://upload-images.jianshu.io/upload_images/42741-b9a16a53d58ca2b9.png?imageMogr2/auto-orient/strip%7CimageView2/2">
            <a:extLst>
              <a:ext uri="{FF2B5EF4-FFF2-40B4-BE49-F238E27FC236}">
                <a16:creationId xmlns:a16="http://schemas.microsoft.com/office/drawing/2014/main" id="{B6CD8DBF-36B5-4923-A5D9-1B7FB29124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5531" y="3873029"/>
            <a:ext cx="5588541" cy="2099769"/>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664D38D1-9793-4759-8D08-5587EFF0580D}"/>
              </a:ext>
            </a:extLst>
          </p:cNvPr>
          <p:cNvSpPr txBox="1"/>
          <p:nvPr/>
        </p:nvSpPr>
        <p:spPr>
          <a:xfrm>
            <a:off x="2281651" y="4883154"/>
            <a:ext cx="895438" cy="369332"/>
          </a:xfrm>
          <a:prstGeom prst="rect">
            <a:avLst/>
          </a:prstGeom>
          <a:noFill/>
        </p:spPr>
        <p:txBody>
          <a:bodyPr wrap="square" rtlCol="0">
            <a:spAutoFit/>
          </a:bodyPr>
          <a:lstStyle/>
          <a:p>
            <a:r>
              <a:rPr lang="en-US" altLang="zh-CN" dirty="0"/>
              <a:t>LSTM</a:t>
            </a:r>
            <a:endParaRPr lang="zh-CN" altLang="en-US" dirty="0"/>
          </a:p>
        </p:txBody>
      </p:sp>
      <p:sp>
        <p:nvSpPr>
          <p:cNvPr id="26" name="矩形 25">
            <a:extLst>
              <a:ext uri="{FF2B5EF4-FFF2-40B4-BE49-F238E27FC236}">
                <a16:creationId xmlns:a16="http://schemas.microsoft.com/office/drawing/2014/main" id="{5674EB2A-0EC8-4DD1-9E09-DB121FDAEBE5}"/>
              </a:ext>
            </a:extLst>
          </p:cNvPr>
          <p:cNvSpPr/>
          <p:nvPr/>
        </p:nvSpPr>
        <p:spPr>
          <a:xfrm>
            <a:off x="1456469" y="6075348"/>
            <a:ext cx="7785652" cy="461665"/>
          </a:xfrm>
          <a:prstGeom prst="rect">
            <a:avLst/>
          </a:prstGeom>
        </p:spPr>
        <p:txBody>
          <a:bodyPr wrap="square">
            <a:spAutoFit/>
          </a:bodyPr>
          <a:lstStyle/>
          <a:p>
            <a:r>
              <a:rPr lang="en-US" altLang="zh-CN" sz="1200" dirty="0" err="1">
                <a:solidFill>
                  <a:srgbClr val="000000"/>
                </a:solidFill>
                <a:latin typeface="Arial" panose="020B0604020202020204" pitchFamily="34" charset="0"/>
              </a:rPr>
              <a:t>Hochreiter</a:t>
            </a:r>
            <a:r>
              <a:rPr lang="en-US" altLang="zh-CN" sz="1200" dirty="0">
                <a:solidFill>
                  <a:srgbClr val="000000"/>
                </a:solidFill>
                <a:latin typeface="Arial" panose="020B0604020202020204" pitchFamily="34" charset="0"/>
              </a:rPr>
              <a:t> S, </a:t>
            </a:r>
            <a:r>
              <a:rPr lang="en-US" altLang="zh-CN" sz="1200" dirty="0" err="1">
                <a:solidFill>
                  <a:srgbClr val="000000"/>
                </a:solidFill>
                <a:latin typeface="Arial" panose="020B0604020202020204" pitchFamily="34" charset="0"/>
              </a:rPr>
              <a:t>Schmidhuber</a:t>
            </a:r>
            <a:r>
              <a:rPr lang="en-US" altLang="zh-CN" sz="1200" dirty="0">
                <a:solidFill>
                  <a:srgbClr val="000000"/>
                </a:solidFill>
                <a:latin typeface="Arial" panose="020B0604020202020204" pitchFamily="34" charset="0"/>
              </a:rPr>
              <a:t> J. Long short-term memory[M],</a:t>
            </a:r>
            <a:r>
              <a:rPr lang="zh-CN" altLang="en-US" sz="1200" dirty="0">
                <a:solidFill>
                  <a:srgbClr val="000000"/>
                </a:solidFill>
                <a:latin typeface="Arial" panose="020B0604020202020204" pitchFamily="34" charset="0"/>
              </a:rPr>
              <a:t> </a:t>
            </a:r>
            <a:r>
              <a:rPr lang="en-US" altLang="zh-CN" sz="1200" dirty="0">
                <a:solidFill>
                  <a:srgbClr val="000000"/>
                </a:solidFill>
                <a:latin typeface="Arial" panose="020B0604020202020204" pitchFamily="34" charset="0"/>
              </a:rPr>
              <a:t>Supervised Sequence Labelling with Recurrent Neural Networks. Springer Berlin Heidelberg, 1997:1735-1780.</a:t>
            </a:r>
            <a:endParaRPr lang="zh-CN" altLang="en-US" sz="1200" dirty="0"/>
          </a:p>
        </p:txBody>
      </p:sp>
    </p:spTree>
    <p:extLst>
      <p:ext uri="{BB962C8B-B14F-4D97-AF65-F5344CB8AC3E}">
        <p14:creationId xmlns:p14="http://schemas.microsoft.com/office/powerpoint/2010/main" val="1099347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488635" y="255014"/>
            <a:ext cx="10515600" cy="1325563"/>
          </a:xfrm>
        </p:spPr>
        <p:txBody>
          <a:bodyPr/>
          <a:lstStyle/>
          <a:p>
            <a:r>
              <a:rPr lang="en-US" altLang="zh-CN" sz="2400" dirty="0">
                <a:solidFill>
                  <a:srgbClr val="E7E6E6">
                    <a:lumMod val="25000"/>
                  </a:srgbClr>
                </a:solidFill>
                <a:cs typeface="+mn-cs"/>
              </a:rPr>
              <a:t>Attention Mechanism</a:t>
            </a:r>
            <a:endParaRPr lang="zh-CN" altLang="en-US" sz="2400" dirty="0">
              <a:solidFill>
                <a:srgbClr val="E7E6E6">
                  <a:lumMod val="25000"/>
                </a:srgbClr>
              </a:solidFill>
              <a:cs typeface="+mn-cs"/>
            </a:endParaRPr>
          </a:p>
        </p:txBody>
      </p:sp>
      <p:sp>
        <p:nvSpPr>
          <p:cNvPr id="8" name="文本框 7"/>
          <p:cNvSpPr txBox="1"/>
          <p:nvPr/>
        </p:nvSpPr>
        <p:spPr>
          <a:xfrm>
            <a:off x="5253839" y="2112926"/>
            <a:ext cx="5357811" cy="4093428"/>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Input sequence -&gt; fixed-sized vector -&gt; target sequence.</a:t>
            </a:r>
          </a:p>
          <a:p>
            <a:endParaRPr lang="en-US" altLang="zh-CN" sz="2000" dirty="0"/>
          </a:p>
          <a:p>
            <a:pPr marL="285750" indent="-285750">
              <a:buFont typeface="Arial" panose="020B0604020202020204" pitchFamily="34" charset="0"/>
              <a:buChar char="•"/>
            </a:pPr>
            <a:r>
              <a:rPr lang="en-US" altLang="zh-CN" sz="2000" dirty="0"/>
              <a:t>LSTM/GRU can learn problems with long range temporal dependencies.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zh-CN" sz="2000" dirty="0"/>
              <a:t>The important part is that each decoder output word  </a:t>
            </a:r>
            <a:r>
              <a:rPr lang="en-US" altLang="zh-CN" sz="2000" dirty="0"/>
              <a:t>y</a:t>
            </a:r>
            <a:r>
              <a:rPr lang="zh-CN" altLang="zh-CN" sz="2000" dirty="0"/>
              <a:t>  now depends on </a:t>
            </a:r>
            <a:r>
              <a:rPr lang="zh-CN" altLang="zh-CN" sz="2000" b="1" dirty="0"/>
              <a:t>a weighted combination </a:t>
            </a:r>
            <a:r>
              <a:rPr lang="zh-CN" altLang="zh-CN" sz="2000" dirty="0"/>
              <a:t>of all the input states, not just the last state. </a:t>
            </a:r>
            <a:r>
              <a:rPr lang="zh-CN" altLang="zh-CN" sz="800" dirty="0"/>
              <a:t> </a:t>
            </a:r>
            <a:endParaRPr lang="zh-CN" altLang="zh-CN" sz="2800" dirty="0">
              <a:latin typeface="Arial" panose="020B0604020202020204" pitchFamily="34" charset="0"/>
            </a:endParaRP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zh-CN" altLang="en-US" sz="2000" dirty="0"/>
          </a:p>
        </p:txBody>
      </p:sp>
      <p:pic>
        <p:nvPicPr>
          <p:cNvPr id="3" name="图片 2"/>
          <p:cNvPicPr>
            <a:picLocks noChangeAspect="1"/>
          </p:cNvPicPr>
          <p:nvPr/>
        </p:nvPicPr>
        <p:blipFill>
          <a:blip r:embed="rId2"/>
          <a:stretch>
            <a:fillRect/>
          </a:stretch>
        </p:blipFill>
        <p:spPr>
          <a:xfrm>
            <a:off x="1202864" y="1773037"/>
            <a:ext cx="3313230" cy="4672112"/>
          </a:xfrm>
          <a:prstGeom prst="rect">
            <a:avLst/>
          </a:prstGeom>
        </p:spPr>
      </p:pic>
      <p:sp>
        <p:nvSpPr>
          <p:cNvPr id="5" name="Rectangle 1"/>
          <p:cNvSpPr>
            <a:spLocks noChangeArrowheads="1"/>
          </p:cNvSpPr>
          <p:nvPr/>
        </p:nvSpPr>
        <p:spPr bwMode="auto">
          <a:xfrm>
            <a:off x="658787" y="447474"/>
            <a:ext cx="1104457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cxnSp>
        <p:nvCxnSpPr>
          <p:cNvPr id="7" name="直接连接符 6">
            <a:extLst>
              <a:ext uri="{FF2B5EF4-FFF2-40B4-BE49-F238E27FC236}">
                <a16:creationId xmlns:a16="http://schemas.microsoft.com/office/drawing/2014/main" id="{D6309C5D-6B10-4CF1-98FA-E6F86650F4A0}"/>
              </a:ext>
            </a:extLst>
          </p:cNvPr>
          <p:cNvCxnSpPr>
            <a:cxnSpLocks/>
          </p:cNvCxnSpPr>
          <p:nvPr/>
        </p:nvCxnSpPr>
        <p:spPr>
          <a:xfrm>
            <a:off x="524323"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09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432366" y="328832"/>
            <a:ext cx="10515600" cy="1325563"/>
          </a:xfrm>
        </p:spPr>
        <p:txBody>
          <a:bodyPr/>
          <a:lstStyle/>
          <a:p>
            <a:r>
              <a:rPr lang="en-US" altLang="zh-CN" sz="2400" dirty="0">
                <a:solidFill>
                  <a:srgbClr val="E7E6E6">
                    <a:lumMod val="25000"/>
                  </a:srgbClr>
                </a:solidFill>
                <a:cs typeface="+mn-cs"/>
              </a:rPr>
              <a:t>Neural Language Model - CBOW</a:t>
            </a:r>
            <a:endParaRPr lang="zh-CN" altLang="en-US" sz="2400" dirty="0">
              <a:solidFill>
                <a:srgbClr val="E7E6E6">
                  <a:lumMod val="25000"/>
                </a:srgbClr>
              </a:solidFill>
              <a:cs typeface="+mn-cs"/>
            </a:endParaRPr>
          </a:p>
        </p:txBody>
      </p:sp>
      <p:pic>
        <p:nvPicPr>
          <p:cNvPr id="2" name="图片 1"/>
          <p:cNvPicPr>
            <a:picLocks noChangeAspect="1"/>
          </p:cNvPicPr>
          <p:nvPr/>
        </p:nvPicPr>
        <p:blipFill>
          <a:blip r:embed="rId2"/>
          <a:stretch>
            <a:fillRect/>
          </a:stretch>
        </p:blipFill>
        <p:spPr>
          <a:xfrm>
            <a:off x="7321137" y="1794289"/>
            <a:ext cx="3017010" cy="3948023"/>
          </a:xfrm>
          <a:prstGeom prst="rect">
            <a:avLst/>
          </a:prstGeom>
        </p:spPr>
      </p:pic>
      <p:pic>
        <p:nvPicPr>
          <p:cNvPr id="5" name="图片 4"/>
          <p:cNvPicPr>
            <a:picLocks noChangeAspect="1"/>
          </p:cNvPicPr>
          <p:nvPr/>
        </p:nvPicPr>
        <p:blipFill>
          <a:blip r:embed="rId3"/>
          <a:stretch>
            <a:fillRect/>
          </a:stretch>
        </p:blipFill>
        <p:spPr>
          <a:xfrm>
            <a:off x="599809" y="1951369"/>
            <a:ext cx="6292790" cy="696375"/>
          </a:xfrm>
          <a:prstGeom prst="rect">
            <a:avLst/>
          </a:prstGeom>
        </p:spPr>
      </p:pic>
      <p:pic>
        <p:nvPicPr>
          <p:cNvPr id="6" name="图片 5"/>
          <p:cNvPicPr>
            <a:picLocks noChangeAspect="1"/>
          </p:cNvPicPr>
          <p:nvPr/>
        </p:nvPicPr>
        <p:blipFill>
          <a:blip r:embed="rId4"/>
          <a:stretch>
            <a:fillRect/>
          </a:stretch>
        </p:blipFill>
        <p:spPr>
          <a:xfrm>
            <a:off x="599809" y="2539981"/>
            <a:ext cx="5604470" cy="1067518"/>
          </a:xfrm>
          <a:prstGeom prst="rect">
            <a:avLst/>
          </a:prstGeom>
        </p:spPr>
      </p:pic>
      <p:pic>
        <p:nvPicPr>
          <p:cNvPr id="7" name="图片 6"/>
          <p:cNvPicPr>
            <a:picLocks noChangeAspect="1"/>
          </p:cNvPicPr>
          <p:nvPr/>
        </p:nvPicPr>
        <p:blipFill>
          <a:blip r:embed="rId5"/>
          <a:stretch>
            <a:fillRect/>
          </a:stretch>
        </p:blipFill>
        <p:spPr>
          <a:xfrm>
            <a:off x="599809" y="3768300"/>
            <a:ext cx="5777987" cy="2104905"/>
          </a:xfrm>
          <a:prstGeom prst="rect">
            <a:avLst/>
          </a:prstGeom>
        </p:spPr>
      </p:pic>
      <p:cxnSp>
        <p:nvCxnSpPr>
          <p:cNvPr id="8" name="直接连接符 7">
            <a:extLst>
              <a:ext uri="{FF2B5EF4-FFF2-40B4-BE49-F238E27FC236}">
                <a16:creationId xmlns:a16="http://schemas.microsoft.com/office/drawing/2014/main" id="{5480A88F-15DB-4B85-8997-739CCDB3FFA7}"/>
              </a:ext>
            </a:extLst>
          </p:cNvPr>
          <p:cNvCxnSpPr>
            <a:cxnSpLocks/>
          </p:cNvCxnSpPr>
          <p:nvPr/>
        </p:nvCxnSpPr>
        <p:spPr>
          <a:xfrm>
            <a:off x="597966" y="1478171"/>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652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lvl="0"/>
            <a:r>
              <a:rPr lang="en-US" altLang="zh-CN" dirty="0">
                <a:solidFill>
                  <a:srgbClr val="E7E6E6">
                    <a:lumMod val="25000"/>
                  </a:srgbClr>
                </a:solidFill>
                <a:latin typeface="Microsoft YaHei UI" panose="020B0503020204020204" pitchFamily="34" charset="-122"/>
              </a:rPr>
              <a:t>Sound and Music Retrieval</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3" name="图片 2"/>
          <p:cNvPicPr>
            <a:picLocks noChangeAspect="1"/>
          </p:cNvPicPr>
          <p:nvPr/>
        </p:nvPicPr>
        <p:blipFill>
          <a:blip r:embed="rId3"/>
          <a:stretch>
            <a:fillRect/>
          </a:stretch>
        </p:blipFill>
        <p:spPr>
          <a:xfrm>
            <a:off x="600180" y="1594896"/>
            <a:ext cx="3585152" cy="1700649"/>
          </a:xfrm>
          <a:prstGeom prst="rect">
            <a:avLst/>
          </a:prstGeom>
        </p:spPr>
      </p:pic>
      <p:sp>
        <p:nvSpPr>
          <p:cNvPr id="4" name="文本框 3"/>
          <p:cNvSpPr txBox="1"/>
          <p:nvPr/>
        </p:nvSpPr>
        <p:spPr>
          <a:xfrm>
            <a:off x="175097" y="5485078"/>
            <a:ext cx="11696802" cy="307777"/>
          </a:xfrm>
          <a:prstGeom prst="rect">
            <a:avLst/>
          </a:prstGeom>
          <a:noFill/>
        </p:spPr>
        <p:txBody>
          <a:bodyPr wrap="square" rtlCol="0">
            <a:spAutoFit/>
          </a:bodyPr>
          <a:lstStyle/>
          <a:p>
            <a:r>
              <a:rPr lang="en-US" altLang="zh-CN" sz="1400" i="1" dirty="0" err="1"/>
              <a:t>Hanqing</a:t>
            </a:r>
            <a:r>
              <a:rPr lang="en-US" altLang="zh-CN" sz="1400" i="1" dirty="0"/>
              <a:t> Zhao, </a:t>
            </a:r>
            <a:r>
              <a:rPr lang="en-US" altLang="zh-CN" sz="1400" i="1" dirty="0" err="1"/>
              <a:t>Zengchang</a:t>
            </a:r>
            <a:r>
              <a:rPr lang="en-US" altLang="zh-CN" sz="1400" i="1" dirty="0"/>
              <a:t> Qin (2014)</a:t>
            </a:r>
            <a:r>
              <a:rPr lang="zh-CN" altLang="en-US" sz="1400" i="1" dirty="0"/>
              <a:t>，</a:t>
            </a:r>
            <a:r>
              <a:rPr lang="en-US" altLang="zh-CN" sz="1400" i="1" dirty="0" err="1"/>
              <a:t>TuneRank</a:t>
            </a:r>
            <a:r>
              <a:rPr lang="en-US" altLang="zh-CN" sz="1400" i="1" dirty="0"/>
              <a:t> model for main melody extraction form multi-part musical scores</a:t>
            </a:r>
            <a:r>
              <a:rPr lang="zh-CN" altLang="en-US" sz="1400" i="1" dirty="0"/>
              <a:t>，</a:t>
            </a:r>
            <a:r>
              <a:rPr lang="en-US" altLang="zh-CN" sz="1400" i="1" dirty="0"/>
              <a:t>(IHMSC 2014), pp. 176-180. </a:t>
            </a:r>
          </a:p>
        </p:txBody>
      </p:sp>
      <p:sp>
        <p:nvSpPr>
          <p:cNvPr id="8" name="文本框 7"/>
          <p:cNvSpPr txBox="1"/>
          <p:nvPr/>
        </p:nvSpPr>
        <p:spPr>
          <a:xfrm>
            <a:off x="175097" y="6112369"/>
            <a:ext cx="12016903" cy="523220"/>
          </a:xfrm>
          <a:prstGeom prst="rect">
            <a:avLst/>
          </a:prstGeom>
          <a:noFill/>
        </p:spPr>
        <p:txBody>
          <a:bodyPr wrap="square" rtlCol="0">
            <a:spAutoFit/>
          </a:bodyPr>
          <a:lstStyle/>
          <a:p>
            <a:r>
              <a:rPr lang="en-US" altLang="zh-CN" sz="1400" i="1" dirty="0" err="1"/>
              <a:t>Hanqing</a:t>
            </a:r>
            <a:r>
              <a:rPr lang="en-US" altLang="zh-CN" sz="1400" i="1" dirty="0"/>
              <a:t> Zhao, </a:t>
            </a:r>
            <a:r>
              <a:rPr lang="en-US" altLang="zh-CN" sz="1400" i="1" dirty="0" err="1"/>
              <a:t>Zengchang</a:t>
            </a:r>
            <a:r>
              <a:rPr lang="en-US" altLang="zh-CN" sz="1400" i="1" dirty="0"/>
              <a:t> Qin, </a:t>
            </a:r>
            <a:r>
              <a:rPr lang="en-US" altLang="zh-CN" sz="1400" i="1" dirty="0" err="1"/>
              <a:t>Yiyu</a:t>
            </a:r>
            <a:r>
              <a:rPr lang="en-US" altLang="zh-CN" sz="1400" i="1" dirty="0"/>
              <a:t> Wang and </a:t>
            </a:r>
            <a:r>
              <a:rPr lang="en-US" altLang="zh-CN" sz="1400" i="1" dirty="0" err="1"/>
              <a:t>Yuxiao</a:t>
            </a:r>
            <a:r>
              <a:rPr lang="en-US" altLang="zh-CN" sz="1400" i="1" dirty="0"/>
              <a:t> Wang (2015)</a:t>
            </a:r>
            <a:r>
              <a:rPr lang="zh-CN" altLang="en-US" sz="1400" i="1" dirty="0"/>
              <a:t>，</a:t>
            </a:r>
            <a:r>
              <a:rPr lang="en-US" altLang="zh-CN" sz="1400" i="1" dirty="0"/>
              <a:t>A Bag-of-phonemes Model for </a:t>
            </a:r>
            <a:r>
              <a:rPr lang="en-US" altLang="zh-CN" sz="1400" i="1" dirty="0" err="1"/>
              <a:t>homeplace</a:t>
            </a:r>
            <a:r>
              <a:rPr lang="en-US" altLang="zh-CN" sz="1400" i="1" dirty="0"/>
              <a:t> classification of Mandarin speakers</a:t>
            </a:r>
            <a:r>
              <a:rPr lang="zh-CN" altLang="en-US" sz="1400" i="1" dirty="0"/>
              <a:t>，</a:t>
            </a:r>
            <a:r>
              <a:rPr lang="en-US" altLang="zh-CN" sz="1400" i="1" dirty="0"/>
              <a:t>Iberian Conf. on Pattern Recognition and Image Analysis (</a:t>
            </a:r>
            <a:r>
              <a:rPr lang="en-US" altLang="zh-CN" sz="1400" i="1" dirty="0" err="1"/>
              <a:t>IbPRIA</a:t>
            </a:r>
            <a:r>
              <a:rPr lang="en-US" altLang="zh-CN" sz="1400" i="1" dirty="0"/>
              <a:t> 2015), LNCS 9117, pp. 683-690. </a:t>
            </a:r>
            <a:endParaRPr lang="zh-CN" altLang="en-US" sz="1400" i="1" dirty="0"/>
          </a:p>
        </p:txBody>
      </p:sp>
      <p:pic>
        <p:nvPicPr>
          <p:cNvPr id="7" name="图片 6"/>
          <p:cNvPicPr>
            <a:picLocks noChangeAspect="1"/>
          </p:cNvPicPr>
          <p:nvPr/>
        </p:nvPicPr>
        <p:blipFill>
          <a:blip r:embed="rId4"/>
          <a:stretch>
            <a:fillRect/>
          </a:stretch>
        </p:blipFill>
        <p:spPr>
          <a:xfrm>
            <a:off x="6457088" y="1703355"/>
            <a:ext cx="4831101" cy="3907120"/>
          </a:xfrm>
          <a:prstGeom prst="rect">
            <a:avLst/>
          </a:prstGeom>
        </p:spPr>
      </p:pic>
      <p:pic>
        <p:nvPicPr>
          <p:cNvPr id="5" name="图片 4"/>
          <p:cNvPicPr>
            <a:picLocks noChangeAspect="1"/>
          </p:cNvPicPr>
          <p:nvPr/>
        </p:nvPicPr>
        <p:blipFill>
          <a:blip r:embed="rId5"/>
          <a:stretch>
            <a:fillRect/>
          </a:stretch>
        </p:blipFill>
        <p:spPr>
          <a:xfrm>
            <a:off x="638830" y="3295545"/>
            <a:ext cx="3546502" cy="2111179"/>
          </a:xfrm>
          <a:prstGeom prst="rect">
            <a:avLst/>
          </a:prstGeom>
        </p:spPr>
      </p:pic>
      <p:sp>
        <p:nvSpPr>
          <p:cNvPr id="10" name="矩形 9"/>
          <p:cNvSpPr/>
          <p:nvPr/>
        </p:nvSpPr>
        <p:spPr>
          <a:xfrm>
            <a:off x="155641" y="5455795"/>
            <a:ext cx="12405960" cy="646331"/>
          </a:xfrm>
          <a:prstGeom prst="rect">
            <a:avLst/>
          </a:prstGeom>
        </p:spPr>
        <p:txBody>
          <a:bodyPr wrap="square">
            <a:spAutoFit/>
          </a:bodyPr>
          <a:lstStyle/>
          <a:p>
            <a:endParaRPr lang="en-US" altLang="zh-CN" dirty="0"/>
          </a:p>
          <a:p>
            <a:r>
              <a:rPr lang="en-US" altLang="zh-CN" sz="1400" i="1" dirty="0" err="1"/>
              <a:t>Zengchang</a:t>
            </a:r>
            <a:r>
              <a:rPr lang="en-US" altLang="zh-CN" sz="1400" i="1" dirty="0"/>
              <a:t> Qin, Wei Liu and Tao Wan (2013), A bag-of-tones model with MFCC features for musical genre classification, (ADMA 2013), pp. 564-575. </a:t>
            </a:r>
            <a:r>
              <a:rPr lang="en-US" altLang="zh-CN" dirty="0"/>
              <a:t>  </a:t>
            </a:r>
            <a:endParaRPr lang="zh-CN" altLang="en-US" dirty="0"/>
          </a:p>
        </p:txBody>
      </p:sp>
    </p:spTree>
    <p:extLst>
      <p:ext uri="{BB962C8B-B14F-4D97-AF65-F5344CB8AC3E}">
        <p14:creationId xmlns:p14="http://schemas.microsoft.com/office/powerpoint/2010/main" val="951512940"/>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331395" y="1281323"/>
            <a:ext cx="1148952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14" name="文本占位符 1"/>
          <p:cNvSpPr txBox="1">
            <a:spLocks/>
          </p:cNvSpPr>
          <p:nvPr/>
        </p:nvSpPr>
        <p:spPr>
          <a:xfrm>
            <a:off x="722727" y="556395"/>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rPr>
              <a:t>Computer Vision</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3" name="图片 2"/>
          <p:cNvPicPr>
            <a:picLocks noChangeAspect="1"/>
          </p:cNvPicPr>
          <p:nvPr/>
        </p:nvPicPr>
        <p:blipFill>
          <a:blip r:embed="rId3"/>
          <a:stretch>
            <a:fillRect/>
          </a:stretch>
        </p:blipFill>
        <p:spPr>
          <a:xfrm>
            <a:off x="341810" y="1616953"/>
            <a:ext cx="3271635" cy="1918121"/>
          </a:xfrm>
          <a:prstGeom prst="rect">
            <a:avLst/>
          </a:prstGeom>
        </p:spPr>
      </p:pic>
      <p:pic>
        <p:nvPicPr>
          <p:cNvPr id="4" name="图片 3"/>
          <p:cNvPicPr>
            <a:picLocks noChangeAspect="1"/>
          </p:cNvPicPr>
          <p:nvPr/>
        </p:nvPicPr>
        <p:blipFill rotWithShape="1">
          <a:blip r:embed="rId4"/>
          <a:srcRect l="925"/>
          <a:stretch/>
        </p:blipFill>
        <p:spPr>
          <a:xfrm>
            <a:off x="3758098" y="3801216"/>
            <a:ext cx="2452528" cy="1859840"/>
          </a:xfrm>
          <a:prstGeom prst="rect">
            <a:avLst/>
          </a:prstGeom>
        </p:spPr>
      </p:pic>
      <p:pic>
        <p:nvPicPr>
          <p:cNvPr id="5" name="图片 4"/>
          <p:cNvPicPr>
            <a:picLocks noChangeAspect="1"/>
          </p:cNvPicPr>
          <p:nvPr/>
        </p:nvPicPr>
        <p:blipFill>
          <a:blip r:embed="rId5"/>
          <a:stretch>
            <a:fillRect/>
          </a:stretch>
        </p:blipFill>
        <p:spPr>
          <a:xfrm>
            <a:off x="3666643" y="1554909"/>
            <a:ext cx="2488864" cy="2125904"/>
          </a:xfrm>
          <a:prstGeom prst="rect">
            <a:avLst/>
          </a:prstGeom>
        </p:spPr>
      </p:pic>
      <p:sp>
        <p:nvSpPr>
          <p:cNvPr id="9" name="文本框 8"/>
          <p:cNvSpPr txBox="1"/>
          <p:nvPr/>
        </p:nvSpPr>
        <p:spPr>
          <a:xfrm>
            <a:off x="156353" y="5934071"/>
            <a:ext cx="121777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err="1">
                <a:ln>
                  <a:noFill/>
                </a:ln>
                <a:solidFill>
                  <a:prstClr val="black"/>
                </a:solidFill>
                <a:effectLst/>
                <a:uLnTx/>
                <a:uFillTx/>
                <a:latin typeface="Segoe UI"/>
                <a:ea typeface="+mn-ea"/>
                <a:cs typeface="+mn-cs"/>
              </a:rPr>
              <a:t>Renjie</a:t>
            </a: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 Liao, </a:t>
            </a:r>
            <a:r>
              <a:rPr kumimoji="0" lang="en-US" altLang="zh-CN" sz="1400" b="0" i="1" u="none" strike="noStrike" kern="1200" cap="none" spc="0" normalizeH="0" baseline="0" noProof="0" dirty="0" err="1">
                <a:ln>
                  <a:noFill/>
                </a:ln>
                <a:solidFill>
                  <a:prstClr val="black"/>
                </a:solidFill>
                <a:effectLst/>
                <a:uLnTx/>
                <a:uFillTx/>
                <a:latin typeface="Segoe UI"/>
                <a:ea typeface="+mn-ea"/>
                <a:cs typeface="+mn-cs"/>
              </a:rPr>
              <a:t>Zengchang</a:t>
            </a: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 Qin (2013),Image super-resolution using local learnable kernel regression,(ACCV 2012), Part III, LNCS 7726, pp. 349-360. </a:t>
            </a:r>
          </a:p>
        </p:txBody>
      </p:sp>
      <p:sp>
        <p:nvSpPr>
          <p:cNvPr id="10" name="文本框 9"/>
          <p:cNvSpPr txBox="1"/>
          <p:nvPr/>
        </p:nvSpPr>
        <p:spPr>
          <a:xfrm>
            <a:off x="156353" y="6218765"/>
            <a:ext cx="121777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Xu Liu, </a:t>
            </a:r>
            <a:r>
              <a:rPr kumimoji="0" lang="en-US" altLang="zh-CN" sz="1400" b="0" i="1" u="none" strike="noStrike" kern="1200" cap="none" spc="0" normalizeH="0" baseline="0" noProof="0" dirty="0" err="1">
                <a:ln>
                  <a:noFill/>
                </a:ln>
                <a:solidFill>
                  <a:prstClr val="black"/>
                </a:solidFill>
                <a:effectLst/>
                <a:uLnTx/>
                <a:uFillTx/>
                <a:latin typeface="Segoe UI"/>
                <a:ea typeface="+mn-ea"/>
                <a:cs typeface="+mn-cs"/>
              </a:rPr>
              <a:t>Zengchang</a:t>
            </a: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 Qin, </a:t>
            </a:r>
            <a:r>
              <a:rPr kumimoji="0" lang="en-US" altLang="zh-CN" sz="1400" b="0" i="1" u="none" strike="noStrike" kern="1200" cap="none" spc="0" normalizeH="0" baseline="0" noProof="0" dirty="0" err="1">
                <a:ln>
                  <a:noFill/>
                </a:ln>
                <a:solidFill>
                  <a:prstClr val="black"/>
                </a:solidFill>
                <a:effectLst/>
                <a:uLnTx/>
                <a:uFillTx/>
                <a:latin typeface="Segoe UI"/>
                <a:ea typeface="+mn-ea"/>
                <a:cs typeface="+mn-cs"/>
              </a:rPr>
              <a:t>Xiaofan</a:t>
            </a: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 Zhang and Tao Wan (2013),Color saliency model based on mean shift segmentation,(ICASSP 2013), pp. 2104-2108</a:t>
            </a:r>
            <a:endParaRPr kumimoji="0" lang="zh-CN" altLang="en-US" sz="1400" b="0" i="1" u="none" strike="noStrike" kern="1200" cap="none" spc="0" normalizeH="0" baseline="0" noProof="0" dirty="0">
              <a:ln>
                <a:noFill/>
              </a:ln>
              <a:solidFill>
                <a:prstClr val="black"/>
              </a:solidFill>
              <a:effectLst/>
              <a:uLnTx/>
              <a:uFillTx/>
              <a:latin typeface="Segoe UI"/>
              <a:ea typeface="+mn-ea"/>
              <a:cs typeface="+mn-cs"/>
            </a:endParaRPr>
          </a:p>
        </p:txBody>
      </p:sp>
      <p:sp>
        <p:nvSpPr>
          <p:cNvPr id="11" name="文本框 10"/>
          <p:cNvSpPr txBox="1"/>
          <p:nvPr/>
        </p:nvSpPr>
        <p:spPr>
          <a:xfrm>
            <a:off x="156353" y="6264932"/>
            <a:ext cx="116145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1"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Chuang Gan, </a:t>
            </a:r>
            <a:r>
              <a:rPr kumimoji="0" lang="en-US" altLang="zh-CN" sz="1400" b="0" i="1" u="none" strike="noStrike" kern="1200" cap="none" spc="0" normalizeH="0" baseline="0" noProof="0" dirty="0" err="1">
                <a:ln>
                  <a:noFill/>
                </a:ln>
                <a:solidFill>
                  <a:prstClr val="black"/>
                </a:solidFill>
                <a:effectLst/>
                <a:uLnTx/>
                <a:uFillTx/>
                <a:latin typeface="Segoe UI"/>
                <a:ea typeface="+mn-ea"/>
                <a:cs typeface="+mn-cs"/>
              </a:rPr>
              <a:t>Zengchang</a:t>
            </a: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 Qin, </a:t>
            </a:r>
            <a:r>
              <a:rPr kumimoji="0" lang="en-US" altLang="zh-CN" sz="1400" b="0" i="1" u="none" strike="noStrike" kern="1200" cap="none" spc="0" normalizeH="0" baseline="0" noProof="0" dirty="0" err="1">
                <a:ln>
                  <a:noFill/>
                </a:ln>
                <a:solidFill>
                  <a:prstClr val="black"/>
                </a:solidFill>
                <a:effectLst/>
                <a:uLnTx/>
                <a:uFillTx/>
                <a:latin typeface="Segoe UI"/>
                <a:ea typeface="+mn-ea"/>
                <a:cs typeface="+mn-cs"/>
              </a:rPr>
              <a:t>Jia</a:t>
            </a: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 Xu and Tao Wan (2013), Salient object detection in image sequences via spatial-temporal cue,(VCIP 2013), pp. 1-5. </a:t>
            </a:r>
            <a:endParaRPr kumimoji="0" lang="zh-CN" altLang="en-US" sz="1400" b="0" i="1" u="none" strike="noStrike" kern="1200" cap="none" spc="0" normalizeH="0" baseline="0" noProof="0" dirty="0">
              <a:ln>
                <a:noFill/>
              </a:ln>
              <a:solidFill>
                <a:prstClr val="black"/>
              </a:solidFill>
              <a:effectLst/>
              <a:uLnTx/>
              <a:uFillTx/>
              <a:latin typeface="Segoe UI"/>
              <a:ea typeface="+mn-ea"/>
              <a:cs typeface="+mn-cs"/>
            </a:endParaRPr>
          </a:p>
        </p:txBody>
      </p:sp>
      <p:pic>
        <p:nvPicPr>
          <p:cNvPr id="2" name="图片 1"/>
          <p:cNvPicPr>
            <a:picLocks noChangeAspect="1"/>
          </p:cNvPicPr>
          <p:nvPr/>
        </p:nvPicPr>
        <p:blipFill>
          <a:blip r:embed="rId6"/>
          <a:stretch>
            <a:fillRect/>
          </a:stretch>
        </p:blipFill>
        <p:spPr>
          <a:xfrm>
            <a:off x="331395" y="3634737"/>
            <a:ext cx="3355120" cy="2014640"/>
          </a:xfrm>
          <a:prstGeom prst="rect">
            <a:avLst/>
          </a:prstGeom>
        </p:spPr>
      </p:pic>
      <p:pic>
        <p:nvPicPr>
          <p:cNvPr id="8" name="图片 7"/>
          <p:cNvPicPr>
            <a:picLocks noChangeAspect="1"/>
          </p:cNvPicPr>
          <p:nvPr/>
        </p:nvPicPr>
        <p:blipFill>
          <a:blip r:embed="rId7"/>
          <a:stretch>
            <a:fillRect/>
          </a:stretch>
        </p:blipFill>
        <p:spPr>
          <a:xfrm>
            <a:off x="6155507" y="2886933"/>
            <a:ext cx="5615383" cy="2718356"/>
          </a:xfrm>
          <a:prstGeom prst="rect">
            <a:avLst/>
          </a:prstGeom>
        </p:spPr>
      </p:pic>
      <p:sp>
        <p:nvSpPr>
          <p:cNvPr id="13" name="文本框 12"/>
          <p:cNvSpPr txBox="1"/>
          <p:nvPr/>
        </p:nvSpPr>
        <p:spPr>
          <a:xfrm>
            <a:off x="6402335" y="1630837"/>
            <a:ext cx="527928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We have some successful trail on traditional computer vision tasks, such as super-resolution, semantic segmentation and object detection. Now, we focus on the deep learning for computer vision. </a:t>
            </a:r>
            <a:endParaRPr kumimoji="0" lang="zh-CN"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70462928"/>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rPr>
              <a:t>Multimedia Retrieval </a:t>
            </a:r>
            <a:endParaRPr kumimoji="0" lang="zh-CN" altLang="en-US" sz="32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17" name="图片 16"/>
          <p:cNvPicPr>
            <a:picLocks noChangeAspect="1"/>
          </p:cNvPicPr>
          <p:nvPr/>
        </p:nvPicPr>
        <p:blipFill>
          <a:blip r:embed="rId3"/>
          <a:stretch>
            <a:fillRect/>
          </a:stretch>
        </p:blipFill>
        <p:spPr>
          <a:xfrm>
            <a:off x="321884" y="1886519"/>
            <a:ext cx="5437755" cy="3432960"/>
          </a:xfrm>
          <a:prstGeom prst="rect">
            <a:avLst/>
          </a:prstGeom>
        </p:spPr>
      </p:pic>
      <p:pic>
        <p:nvPicPr>
          <p:cNvPr id="2" name="图片 1"/>
          <p:cNvPicPr>
            <a:picLocks noChangeAspect="1"/>
          </p:cNvPicPr>
          <p:nvPr/>
        </p:nvPicPr>
        <p:blipFill>
          <a:blip r:embed="rId4"/>
          <a:stretch>
            <a:fillRect/>
          </a:stretch>
        </p:blipFill>
        <p:spPr>
          <a:xfrm>
            <a:off x="5595730" y="1737574"/>
            <a:ext cx="5926797" cy="3868253"/>
          </a:xfrm>
          <a:prstGeom prst="rect">
            <a:avLst/>
          </a:prstGeom>
        </p:spPr>
      </p:pic>
      <p:sp>
        <p:nvSpPr>
          <p:cNvPr id="3" name="文本框 2"/>
          <p:cNvSpPr txBox="1"/>
          <p:nvPr/>
        </p:nvSpPr>
        <p:spPr>
          <a:xfrm>
            <a:off x="107591" y="5891435"/>
            <a:ext cx="11767930" cy="523220"/>
          </a:xfrm>
          <a:prstGeom prst="rect">
            <a:avLst/>
          </a:prstGeom>
          <a:noFill/>
        </p:spPr>
        <p:txBody>
          <a:bodyPr wrap="square" rtlCol="0">
            <a:spAutoFit/>
          </a:bodyPr>
          <a:lstStyle/>
          <a:p>
            <a:r>
              <a:rPr lang="en-US" altLang="zh-CN" sz="1400" i="1" dirty="0"/>
              <a:t>Cong, Y., Qin, Z., Yu, J., &amp; Wan, T. (2012). Cross-modal information retrieval – a case study on </a:t>
            </a:r>
            <a:r>
              <a:rPr lang="en-US" altLang="zh-CN" sz="1400" i="1" dirty="0" err="1"/>
              <a:t>chinese</a:t>
            </a:r>
            <a:r>
              <a:rPr lang="en-US" altLang="zh-CN" sz="1400" i="1" dirty="0"/>
              <a:t> </a:t>
            </a:r>
            <a:r>
              <a:rPr lang="en-US" altLang="zh-CN" sz="1400" i="1" dirty="0" err="1"/>
              <a:t>wikipedia</a:t>
            </a:r>
            <a:r>
              <a:rPr lang="en-US" altLang="zh-CN" sz="1400" i="1" dirty="0"/>
              <a:t>. Lecture Notes in Computer Science, 7713, 15-26.</a:t>
            </a:r>
            <a:endParaRPr lang="zh-CN" altLang="en-US" sz="1400" i="1" dirty="0"/>
          </a:p>
        </p:txBody>
      </p:sp>
    </p:spTree>
    <p:extLst>
      <p:ext uri="{BB962C8B-B14F-4D97-AF65-F5344CB8AC3E}">
        <p14:creationId xmlns:p14="http://schemas.microsoft.com/office/powerpoint/2010/main" val="2224921892"/>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rPr>
              <a:t>Multimedia Retrieval </a:t>
            </a:r>
            <a:endParaRPr kumimoji="0" lang="zh-CN" altLang="en-US" sz="32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sp>
        <p:nvSpPr>
          <p:cNvPr id="11" name="文本框 10"/>
          <p:cNvSpPr txBox="1"/>
          <p:nvPr/>
        </p:nvSpPr>
        <p:spPr>
          <a:xfrm>
            <a:off x="242455" y="6020497"/>
            <a:ext cx="9621078" cy="307777"/>
          </a:xfrm>
          <a:prstGeom prst="rect">
            <a:avLst/>
          </a:prstGeom>
          <a:noFill/>
        </p:spPr>
        <p:txBody>
          <a:bodyPr wrap="square" rtlCol="0">
            <a:spAutoFit/>
          </a:bodyPr>
          <a:lstStyle/>
          <a:p>
            <a:r>
              <a:rPr lang="en-US" altLang="zh-CN" sz="1400" i="1" dirty="0"/>
              <a:t>Qin, Z., Wan, T., &amp; Zhang, W. (2012). Semi-automatic image annotation using sparse coding. ICMLC.</a:t>
            </a:r>
            <a:endParaRPr lang="zh-CN" altLang="en-US" sz="1400" i="1" dirty="0"/>
          </a:p>
        </p:txBody>
      </p:sp>
      <p:sp>
        <p:nvSpPr>
          <p:cNvPr id="12" name="文本框 11"/>
          <p:cNvSpPr txBox="1"/>
          <p:nvPr/>
        </p:nvSpPr>
        <p:spPr>
          <a:xfrm>
            <a:off x="242455" y="6328274"/>
            <a:ext cx="11882150" cy="307777"/>
          </a:xfrm>
          <a:prstGeom prst="rect">
            <a:avLst/>
          </a:prstGeom>
          <a:noFill/>
        </p:spPr>
        <p:txBody>
          <a:bodyPr wrap="square" rtlCol="0">
            <a:spAutoFit/>
          </a:bodyPr>
          <a:lstStyle/>
          <a:p>
            <a:r>
              <a:rPr lang="en-US" altLang="zh-CN" sz="1400" i="1" dirty="0"/>
              <a:t>Qin, Z., Wan, T., Yu, J., &amp; Zhang, X. (2013). Feature integration analysis of bag-of-features model for image retrieval. </a:t>
            </a:r>
            <a:r>
              <a:rPr lang="en-US" altLang="zh-CN" sz="1400" i="1" dirty="0" err="1"/>
              <a:t>Neurocomputing</a:t>
            </a:r>
            <a:r>
              <a:rPr lang="en-US" altLang="zh-CN" sz="1400" i="1" dirty="0"/>
              <a:t>, 120, 355-364.</a:t>
            </a:r>
            <a:endParaRPr lang="zh-CN" altLang="en-US" sz="1400" i="1" dirty="0"/>
          </a:p>
        </p:txBody>
      </p:sp>
      <p:pic>
        <p:nvPicPr>
          <p:cNvPr id="13" name="图片 12"/>
          <p:cNvPicPr>
            <a:picLocks noChangeAspect="1"/>
          </p:cNvPicPr>
          <p:nvPr/>
        </p:nvPicPr>
        <p:blipFill>
          <a:blip r:embed="rId3"/>
          <a:stretch>
            <a:fillRect/>
          </a:stretch>
        </p:blipFill>
        <p:spPr>
          <a:xfrm>
            <a:off x="1052444" y="1552634"/>
            <a:ext cx="3851413" cy="4338640"/>
          </a:xfrm>
          <a:prstGeom prst="rect">
            <a:avLst/>
          </a:prstGeom>
        </p:spPr>
      </p:pic>
      <p:pic>
        <p:nvPicPr>
          <p:cNvPr id="15" name="图片 14"/>
          <p:cNvPicPr>
            <a:picLocks noChangeAspect="1"/>
          </p:cNvPicPr>
          <p:nvPr/>
        </p:nvPicPr>
        <p:blipFill>
          <a:blip r:embed="rId4"/>
          <a:stretch>
            <a:fillRect/>
          </a:stretch>
        </p:blipFill>
        <p:spPr>
          <a:xfrm>
            <a:off x="5309967" y="1874672"/>
            <a:ext cx="5738816" cy="3595211"/>
          </a:xfrm>
          <a:prstGeom prst="rect">
            <a:avLst/>
          </a:prstGeom>
        </p:spPr>
      </p:pic>
    </p:spTree>
    <p:extLst>
      <p:ext uri="{BB962C8B-B14F-4D97-AF65-F5344CB8AC3E}">
        <p14:creationId xmlns:p14="http://schemas.microsoft.com/office/powerpoint/2010/main" val="819859602"/>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Sentiment Analysis</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018" y="2074761"/>
            <a:ext cx="2976029" cy="2006312"/>
          </a:xfrm>
          <a:prstGeom prst="rect">
            <a:avLst/>
          </a:prstGeom>
        </p:spPr>
      </p:pic>
      <p:sp>
        <p:nvSpPr>
          <p:cNvPr id="3" name="文本框 2"/>
          <p:cNvSpPr txBox="1"/>
          <p:nvPr/>
        </p:nvSpPr>
        <p:spPr>
          <a:xfrm>
            <a:off x="127095" y="4319470"/>
            <a:ext cx="4598104" cy="369332"/>
          </a:xfrm>
          <a:prstGeom prst="rect">
            <a:avLst/>
          </a:prstGeom>
          <a:noFill/>
        </p:spPr>
        <p:txBody>
          <a:bodyPr wrap="square" rtlCol="0">
            <a:spAutoFit/>
          </a:bodyPr>
          <a:lstStyle/>
          <a:p>
            <a:r>
              <a:rPr lang="en-US" altLang="zh-CN" dirty="0"/>
              <a:t>Sentiment weights of Mixed-gram Terms</a:t>
            </a:r>
            <a:endParaRPr lang="zh-CN" altLang="en-US" dirty="0"/>
          </a:p>
        </p:txBody>
      </p:sp>
      <p:pic>
        <p:nvPicPr>
          <p:cNvPr id="4" name="图片 3"/>
          <p:cNvPicPr>
            <a:picLocks noChangeAspect="1"/>
          </p:cNvPicPr>
          <p:nvPr/>
        </p:nvPicPr>
        <p:blipFill>
          <a:blip r:embed="rId4"/>
          <a:stretch>
            <a:fillRect/>
          </a:stretch>
        </p:blipFill>
        <p:spPr>
          <a:xfrm>
            <a:off x="8809086" y="1492225"/>
            <a:ext cx="2725511" cy="2842776"/>
          </a:xfrm>
          <a:prstGeom prst="rect">
            <a:avLst/>
          </a:prstGeom>
        </p:spPr>
      </p:pic>
      <p:pic>
        <p:nvPicPr>
          <p:cNvPr id="5" name="图片 4"/>
          <p:cNvPicPr>
            <a:picLocks noChangeAspect="1"/>
          </p:cNvPicPr>
          <p:nvPr/>
        </p:nvPicPr>
        <p:blipFill rotWithShape="1">
          <a:blip r:embed="rId5"/>
          <a:srcRect l="1084" r="1061" b="1264"/>
          <a:stretch/>
        </p:blipFill>
        <p:spPr>
          <a:xfrm>
            <a:off x="3722366" y="1452642"/>
            <a:ext cx="5086720" cy="2884947"/>
          </a:xfrm>
          <a:prstGeom prst="rect">
            <a:avLst/>
          </a:prstGeom>
        </p:spPr>
      </p:pic>
      <p:sp>
        <p:nvSpPr>
          <p:cNvPr id="8" name="文本框 7"/>
          <p:cNvSpPr txBox="1"/>
          <p:nvPr/>
        </p:nvSpPr>
        <p:spPr>
          <a:xfrm>
            <a:off x="5258304" y="4473508"/>
            <a:ext cx="6187966" cy="369332"/>
          </a:xfrm>
          <a:prstGeom prst="rect">
            <a:avLst/>
          </a:prstGeom>
          <a:noFill/>
        </p:spPr>
        <p:txBody>
          <a:bodyPr wrap="square" rtlCol="0">
            <a:spAutoFit/>
          </a:bodyPr>
          <a:lstStyle/>
          <a:p>
            <a:r>
              <a:rPr lang="en-US" altLang="zh-CN" dirty="0"/>
              <a:t>Sentimental Representations for Mixed-gram Terms</a:t>
            </a:r>
            <a:endParaRPr lang="zh-CN" altLang="en-US" dirty="0"/>
          </a:p>
        </p:txBody>
      </p:sp>
      <p:sp>
        <p:nvSpPr>
          <p:cNvPr id="11" name="文本框 10"/>
          <p:cNvSpPr txBox="1"/>
          <p:nvPr/>
        </p:nvSpPr>
        <p:spPr>
          <a:xfrm>
            <a:off x="600180" y="5199163"/>
            <a:ext cx="4112691" cy="1200329"/>
          </a:xfrm>
          <a:prstGeom prst="rect">
            <a:avLst/>
          </a:prstGeom>
          <a:noFill/>
        </p:spPr>
        <p:txBody>
          <a:bodyPr wrap="square" rtlCol="0">
            <a:spAutoFit/>
          </a:bodyPr>
          <a:lstStyle/>
          <a:p>
            <a:r>
              <a:rPr lang="en-US" altLang="zh-CN" dirty="0"/>
              <a:t>We employ statistical learning and deep learning method for sentiment analysis, we also apply the analysis for other application beyond NLP.</a:t>
            </a:r>
            <a:endParaRPr lang="zh-CN" altLang="en-US" dirty="0"/>
          </a:p>
        </p:txBody>
      </p:sp>
      <p:pic>
        <p:nvPicPr>
          <p:cNvPr id="12" name="图片 11"/>
          <p:cNvPicPr>
            <a:picLocks noChangeAspect="1"/>
          </p:cNvPicPr>
          <p:nvPr/>
        </p:nvPicPr>
        <p:blipFill>
          <a:blip r:embed="rId6"/>
          <a:stretch>
            <a:fillRect/>
          </a:stretch>
        </p:blipFill>
        <p:spPr>
          <a:xfrm>
            <a:off x="5403777" y="4842840"/>
            <a:ext cx="5127396" cy="1970047"/>
          </a:xfrm>
          <a:prstGeom prst="rect">
            <a:avLst/>
          </a:prstGeom>
        </p:spPr>
      </p:pic>
    </p:spTree>
    <p:extLst>
      <p:ext uri="{BB962C8B-B14F-4D97-AF65-F5344CB8AC3E}">
        <p14:creationId xmlns:p14="http://schemas.microsoft.com/office/powerpoint/2010/main" val="1779571311"/>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867589" y="1600401"/>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lvl="0">
              <a:defRPr/>
            </a:pPr>
            <a:r>
              <a:rPr lang="en-US" altLang="zh-CN" dirty="0">
                <a:solidFill>
                  <a:srgbClr val="E7E6E6">
                    <a:lumMod val="25000"/>
                  </a:srgbClr>
                </a:solidFill>
                <a:latin typeface="Microsoft YaHei UI" panose="020B0503020204020204" pitchFamily="34" charset="-122"/>
              </a:rPr>
              <a:t>NLP Understanding with Logical Forms</a:t>
            </a:r>
            <a:endParaRPr lang="zh-CN" altLang="en-US" sz="3200" dirty="0">
              <a:solidFill>
                <a:srgbClr val="E7E6E6">
                  <a:lumMod val="25000"/>
                </a:srgbClr>
              </a:solidFill>
              <a:latin typeface="Microsoft YaHei UI" panose="020B0503020204020204" pitchFamily="34" charset="-122"/>
            </a:endParaRPr>
          </a:p>
        </p:txBody>
      </p:sp>
      <p:pic>
        <p:nvPicPr>
          <p:cNvPr id="2" name="图片 1"/>
          <p:cNvPicPr>
            <a:picLocks noChangeAspect="1"/>
          </p:cNvPicPr>
          <p:nvPr/>
        </p:nvPicPr>
        <p:blipFill>
          <a:blip r:embed="rId3"/>
          <a:stretch>
            <a:fillRect/>
          </a:stretch>
        </p:blipFill>
        <p:spPr>
          <a:xfrm>
            <a:off x="2409102" y="2829642"/>
            <a:ext cx="2778879" cy="2995176"/>
          </a:xfrm>
          <a:prstGeom prst="rect">
            <a:avLst/>
          </a:prstGeom>
        </p:spPr>
      </p:pic>
      <p:sp>
        <p:nvSpPr>
          <p:cNvPr id="4" name="矩形 3"/>
          <p:cNvSpPr/>
          <p:nvPr/>
        </p:nvSpPr>
        <p:spPr>
          <a:xfrm>
            <a:off x="600180" y="1654652"/>
            <a:ext cx="4816646" cy="1477328"/>
          </a:xfrm>
          <a:prstGeom prst="rect">
            <a:avLst/>
          </a:prstGeom>
        </p:spPr>
        <p:txBody>
          <a:bodyPr wrap="square">
            <a:spAutoFit/>
          </a:bodyPr>
          <a:lstStyle/>
          <a:p>
            <a:r>
              <a:rPr lang="en-US" altLang="zh-CN" b="1" dirty="0"/>
              <a:t>Task</a:t>
            </a:r>
          </a:p>
          <a:p>
            <a:pPr marL="342900" indent="-342900">
              <a:buFont typeface="Arial" panose="020B0604020202020204" pitchFamily="34" charset="0"/>
              <a:buChar char="•"/>
            </a:pPr>
            <a:r>
              <a:rPr lang="en-US" altLang="zh-CN" dirty="0"/>
              <a:t>Map natural language(utterance) into a logical forms that can be executed on a knowledge base and return an answer (denotation). </a:t>
            </a:r>
          </a:p>
        </p:txBody>
      </p:sp>
      <p:sp>
        <p:nvSpPr>
          <p:cNvPr id="9" name="矩形 8"/>
          <p:cNvSpPr/>
          <p:nvPr/>
        </p:nvSpPr>
        <p:spPr>
          <a:xfrm>
            <a:off x="600180" y="3678894"/>
            <a:ext cx="1656003" cy="1754326"/>
          </a:xfrm>
          <a:prstGeom prst="rect">
            <a:avLst/>
          </a:prstGeom>
        </p:spPr>
        <p:txBody>
          <a:bodyPr wrap="square">
            <a:spAutoFit/>
          </a:bodyPr>
          <a:lstStyle/>
          <a:p>
            <a:r>
              <a:rPr lang="en-US" altLang="zh-CN" b="1" dirty="0"/>
              <a:t>Application</a:t>
            </a:r>
          </a:p>
          <a:p>
            <a:pPr marL="342900" indent="-342900">
              <a:buFont typeface="Arial" panose="020B0604020202020204" pitchFamily="34" charset="0"/>
              <a:buChar char="•"/>
            </a:pPr>
            <a:r>
              <a:rPr lang="en-US" altLang="zh-CN" dirty="0"/>
              <a:t>Question answering system</a:t>
            </a:r>
          </a:p>
          <a:p>
            <a:pPr marL="342900" indent="-342900">
              <a:buFont typeface="Arial" panose="020B0604020202020204" pitchFamily="34" charset="0"/>
              <a:buChar char="•"/>
            </a:pPr>
            <a:r>
              <a:rPr lang="en-US" altLang="zh-CN" dirty="0"/>
              <a:t>Robot navigation</a:t>
            </a:r>
          </a:p>
        </p:txBody>
      </p:sp>
      <p:sp>
        <p:nvSpPr>
          <p:cNvPr id="10" name="矩形 9"/>
          <p:cNvSpPr/>
          <p:nvPr/>
        </p:nvSpPr>
        <p:spPr>
          <a:xfrm>
            <a:off x="0" y="6541849"/>
            <a:ext cx="12240897" cy="307777"/>
          </a:xfrm>
          <a:prstGeom prst="rect">
            <a:avLst/>
          </a:prstGeom>
        </p:spPr>
        <p:txBody>
          <a:bodyPr wrap="square">
            <a:spAutoFit/>
          </a:bodyPr>
          <a:lstStyle/>
          <a:p>
            <a:r>
              <a:rPr lang="en-US" altLang="zh-CN" sz="1400" i="1" dirty="0"/>
              <a:t>Li, L., Li, P., Liu, Y., Qin, Z., &amp; Wan, T. (2017). Logical Parsing from Natural Language Based on a Neural Translation Model. </a:t>
            </a:r>
            <a:r>
              <a:rPr lang="en-US" altLang="zh-CN" sz="1400" i="1" dirty="0" err="1"/>
              <a:t>CoRR</a:t>
            </a:r>
            <a:r>
              <a:rPr lang="en-US" altLang="zh-CN" sz="1400" i="1" dirty="0"/>
              <a:t>, abs/1705.03389.</a:t>
            </a:r>
            <a:endParaRPr lang="zh-CN" altLang="en-US" sz="1400" dirty="0"/>
          </a:p>
        </p:txBody>
      </p:sp>
      <p:sp>
        <p:nvSpPr>
          <p:cNvPr id="3" name="文本框 2"/>
          <p:cNvSpPr txBox="1"/>
          <p:nvPr/>
        </p:nvSpPr>
        <p:spPr>
          <a:xfrm>
            <a:off x="0" y="6234072"/>
            <a:ext cx="10515600" cy="307777"/>
          </a:xfrm>
          <a:prstGeom prst="rect">
            <a:avLst/>
          </a:prstGeom>
          <a:noFill/>
        </p:spPr>
        <p:txBody>
          <a:bodyPr wrap="square" rtlCol="0">
            <a:spAutoFit/>
          </a:bodyPr>
          <a:lstStyle/>
          <a:p>
            <a:r>
              <a:rPr lang="en-US" altLang="zh-CN" sz="1400" i="1" dirty="0"/>
              <a:t>Huang, Z., </a:t>
            </a:r>
            <a:r>
              <a:rPr lang="en-US" altLang="zh-CN" sz="1400" i="1" dirty="0" err="1"/>
              <a:t>Thint</a:t>
            </a:r>
            <a:r>
              <a:rPr lang="en-US" altLang="zh-CN" sz="1400" i="1" dirty="0"/>
              <a:t>, M., &amp; Qin, Z. (2008). Question Classification using Head Words and their Hypernyms. EMNLP (pp.927-936).</a:t>
            </a:r>
            <a:endParaRPr lang="zh-CN" altLang="en-US" sz="1400" i="1" dirty="0"/>
          </a:p>
        </p:txBody>
      </p:sp>
      <p:pic>
        <p:nvPicPr>
          <p:cNvPr id="5" name="图片 4"/>
          <p:cNvPicPr>
            <a:picLocks noChangeAspect="1"/>
          </p:cNvPicPr>
          <p:nvPr/>
        </p:nvPicPr>
        <p:blipFill>
          <a:blip r:embed="rId4"/>
          <a:stretch>
            <a:fillRect/>
          </a:stretch>
        </p:blipFill>
        <p:spPr>
          <a:xfrm>
            <a:off x="5962188" y="1692161"/>
            <a:ext cx="2289727" cy="2538819"/>
          </a:xfrm>
          <a:prstGeom prst="rect">
            <a:avLst/>
          </a:prstGeom>
        </p:spPr>
      </p:pic>
      <p:sp>
        <p:nvSpPr>
          <p:cNvPr id="8" name="圆角矩形 7"/>
          <p:cNvSpPr/>
          <p:nvPr/>
        </p:nvSpPr>
        <p:spPr>
          <a:xfrm>
            <a:off x="447261" y="1522175"/>
            <a:ext cx="5109029" cy="44041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stretch>
            <a:fillRect/>
          </a:stretch>
        </p:blipFill>
        <p:spPr>
          <a:xfrm>
            <a:off x="8467333" y="2144930"/>
            <a:ext cx="2975772" cy="1974099"/>
          </a:xfrm>
          <a:prstGeom prst="rect">
            <a:avLst/>
          </a:prstGeom>
        </p:spPr>
      </p:pic>
      <p:sp>
        <p:nvSpPr>
          <p:cNvPr id="13" name="文本框 12"/>
          <p:cNvSpPr txBox="1"/>
          <p:nvPr/>
        </p:nvSpPr>
        <p:spPr>
          <a:xfrm>
            <a:off x="5962188" y="4538757"/>
            <a:ext cx="5211270" cy="923330"/>
          </a:xfrm>
          <a:prstGeom prst="rect">
            <a:avLst/>
          </a:prstGeom>
          <a:noFill/>
        </p:spPr>
        <p:txBody>
          <a:bodyPr wrap="square" rtlCol="0">
            <a:spAutoFit/>
          </a:bodyPr>
          <a:lstStyle/>
          <a:p>
            <a:r>
              <a:rPr lang="en-US" altLang="zh-CN" b="1" dirty="0"/>
              <a:t>Task</a:t>
            </a:r>
          </a:p>
          <a:p>
            <a:pPr marL="285750" indent="-285750">
              <a:buFont typeface="Arial" panose="020B0604020202020204" pitchFamily="34" charset="0"/>
              <a:buChar char="•"/>
            </a:pPr>
            <a:r>
              <a:rPr lang="en-US" altLang="zh-CN" dirty="0"/>
              <a:t>Focus on the problem of question classification to serve the question answering system</a:t>
            </a:r>
            <a:endParaRPr lang="zh-CN" altLang="en-US" dirty="0"/>
          </a:p>
        </p:txBody>
      </p:sp>
    </p:spTree>
    <p:extLst>
      <p:ext uri="{BB962C8B-B14F-4D97-AF65-F5344CB8AC3E}">
        <p14:creationId xmlns:p14="http://schemas.microsoft.com/office/powerpoint/2010/main" val="4268620275"/>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Artificial Intelligence</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13" name="内容占位符 4" descr="439px-movie_poster_i_robot.jpg">
            <a:extLst>
              <a:ext uri="{FF2B5EF4-FFF2-40B4-BE49-F238E27FC236}">
                <a16:creationId xmlns:a16="http://schemas.microsoft.com/office/drawing/2014/main" id="{1AF31125-56F9-4D9B-8FE3-6AAF01C56723}"/>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2229913" y="1705149"/>
            <a:ext cx="1566477" cy="2140971"/>
          </a:xfrm>
        </p:spPr>
      </p:pic>
      <p:pic>
        <p:nvPicPr>
          <p:cNvPr id="15" name="Picture 2" descr="Her2013Poster.jpg">
            <a:extLst>
              <a:ext uri="{FF2B5EF4-FFF2-40B4-BE49-F238E27FC236}">
                <a16:creationId xmlns:a16="http://schemas.microsoft.com/office/drawing/2014/main" id="{E08822E9-CA84-4F8E-AB8B-80870136D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7547" y="1711438"/>
            <a:ext cx="1480015" cy="21123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erminator2poster.jpg">
            <a:extLst>
              <a:ext uri="{FF2B5EF4-FFF2-40B4-BE49-F238E27FC236}">
                <a16:creationId xmlns:a16="http://schemas.microsoft.com/office/drawing/2014/main" id="{86A9B562-CAD8-4E10-A301-0C8C485915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80" y="1695542"/>
            <a:ext cx="1415054" cy="2106127"/>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B1CFD060-6F44-464B-88A8-7C729ADF686E}"/>
              </a:ext>
            </a:extLst>
          </p:cNvPr>
          <p:cNvSpPr/>
          <p:nvPr/>
        </p:nvSpPr>
        <p:spPr>
          <a:xfrm>
            <a:off x="7313510" y="1855694"/>
            <a:ext cx="3998767" cy="1200329"/>
          </a:xfrm>
          <a:prstGeom prst="rect">
            <a:avLst/>
          </a:prstGeom>
        </p:spPr>
        <p:txBody>
          <a:bodyPr wrap="square">
            <a:spAutoFit/>
          </a:bodyPr>
          <a:lstStyle/>
          <a:p>
            <a:r>
              <a:rPr lang="en-US" altLang="zh-CN" dirty="0">
                <a:solidFill>
                  <a:schemeClr val="accent5"/>
                </a:solidFill>
              </a:rPr>
              <a:t>From popular culture: A.I. ≈ Robot</a:t>
            </a:r>
          </a:p>
          <a:p>
            <a:endParaRPr lang="en-US" altLang="zh-CN" dirty="0">
              <a:solidFill>
                <a:schemeClr val="accent5"/>
              </a:solidFill>
            </a:endParaRPr>
          </a:p>
          <a:p>
            <a:r>
              <a:rPr lang="en-US" altLang="zh-CN" dirty="0">
                <a:solidFill>
                  <a:schemeClr val="accent5"/>
                </a:solidFill>
              </a:rPr>
              <a:t>Situation is changing, we have virtual A.I. in popular culture. </a:t>
            </a:r>
          </a:p>
        </p:txBody>
      </p:sp>
      <p:pic>
        <p:nvPicPr>
          <p:cNvPr id="18" name="Picture 2" descr="E:\胡双\2017\4月\人工智能ppt\沃森问答.jpg">
            <a:extLst>
              <a:ext uri="{FF2B5EF4-FFF2-40B4-BE49-F238E27FC236}">
                <a16:creationId xmlns:a16="http://schemas.microsoft.com/office/drawing/2014/main" id="{508895D8-5F69-490C-B47E-ED58F1A1922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4384" y="4515129"/>
            <a:ext cx="3260648" cy="21446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E:\胡双\2017\4月\人工智能ppt\阿尔法狗.jpg">
            <a:extLst>
              <a:ext uri="{FF2B5EF4-FFF2-40B4-BE49-F238E27FC236}">
                <a16:creationId xmlns:a16="http://schemas.microsoft.com/office/drawing/2014/main" id="{C014B536-BBC8-4693-8B8B-E268C43710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1101" y="4538532"/>
            <a:ext cx="3145637" cy="20980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E:\胡双\2017\4月\人工智能ppt\深蓝.jpg">
            <a:extLst>
              <a:ext uri="{FF2B5EF4-FFF2-40B4-BE49-F238E27FC236}">
                <a16:creationId xmlns:a16="http://schemas.microsoft.com/office/drawing/2014/main" id="{4200E7B4-5E12-45A7-B188-B8B8EADD7D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780" y="4544128"/>
            <a:ext cx="3291735" cy="214464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4">
            <a:extLst>
              <a:ext uri="{FF2B5EF4-FFF2-40B4-BE49-F238E27FC236}">
                <a16:creationId xmlns:a16="http://schemas.microsoft.com/office/drawing/2014/main" id="{88A1FA96-190E-4B62-8ED2-CD1D4C113D0C}"/>
              </a:ext>
            </a:extLst>
          </p:cNvPr>
          <p:cNvSpPr txBox="1">
            <a:spLocks/>
          </p:cNvSpPr>
          <p:nvPr/>
        </p:nvSpPr>
        <p:spPr>
          <a:xfrm>
            <a:off x="8382547" y="4145888"/>
            <a:ext cx="2759991" cy="36933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Font typeface="Arial" panose="020B0604020202020204" pitchFamily="34" charset="0"/>
              <a:buNone/>
            </a:pPr>
            <a:r>
              <a:rPr lang="en-US" altLang="zh-CN" sz="1800" dirty="0">
                <a:solidFill>
                  <a:schemeClr val="tx1"/>
                </a:solidFill>
                <a:latin typeface="+mn-lt"/>
                <a:ea typeface="+mn-ea"/>
              </a:rPr>
              <a:t>AlphaGo: Go Player</a:t>
            </a:r>
          </a:p>
        </p:txBody>
      </p:sp>
      <p:sp>
        <p:nvSpPr>
          <p:cNvPr id="7" name="矩形 6">
            <a:extLst>
              <a:ext uri="{FF2B5EF4-FFF2-40B4-BE49-F238E27FC236}">
                <a16:creationId xmlns:a16="http://schemas.microsoft.com/office/drawing/2014/main" id="{8538BFC1-D169-472B-811D-3668B9350761}"/>
              </a:ext>
            </a:extLst>
          </p:cNvPr>
          <p:cNvSpPr/>
          <p:nvPr/>
        </p:nvSpPr>
        <p:spPr>
          <a:xfrm>
            <a:off x="924425" y="4099867"/>
            <a:ext cx="2602444" cy="369332"/>
          </a:xfrm>
          <a:prstGeom prst="rect">
            <a:avLst/>
          </a:prstGeom>
        </p:spPr>
        <p:txBody>
          <a:bodyPr wrap="none">
            <a:spAutoFit/>
          </a:bodyPr>
          <a:lstStyle/>
          <a:p>
            <a:pPr>
              <a:spcAft>
                <a:spcPts val="2000"/>
              </a:spcAft>
            </a:pPr>
            <a:r>
              <a:rPr lang="en-US" altLang="zh-CN" dirty="0"/>
              <a:t>Deep Blue: Chess Player</a:t>
            </a:r>
          </a:p>
        </p:txBody>
      </p:sp>
      <p:sp>
        <p:nvSpPr>
          <p:cNvPr id="9" name="矩形 8">
            <a:extLst>
              <a:ext uri="{FF2B5EF4-FFF2-40B4-BE49-F238E27FC236}">
                <a16:creationId xmlns:a16="http://schemas.microsoft.com/office/drawing/2014/main" id="{87D3ED92-6887-4AE9-BD50-5DDEE2C755F1}"/>
              </a:ext>
            </a:extLst>
          </p:cNvPr>
          <p:cNvSpPr/>
          <p:nvPr/>
        </p:nvSpPr>
        <p:spPr>
          <a:xfrm>
            <a:off x="4469333" y="4099867"/>
            <a:ext cx="3049296" cy="369332"/>
          </a:xfrm>
          <a:prstGeom prst="rect">
            <a:avLst/>
          </a:prstGeom>
        </p:spPr>
        <p:txBody>
          <a:bodyPr wrap="none">
            <a:spAutoFit/>
          </a:bodyPr>
          <a:lstStyle/>
          <a:p>
            <a:pPr>
              <a:spcAft>
                <a:spcPts val="2000"/>
              </a:spcAft>
            </a:pPr>
            <a:r>
              <a:rPr lang="en-US" altLang="zh-CN" dirty="0"/>
              <a:t>Watson: Question Answerer </a:t>
            </a:r>
          </a:p>
        </p:txBody>
      </p:sp>
      <p:pic>
        <p:nvPicPr>
          <p:cNvPr id="22" name="Picture 2" descr="AI Poster.jpg">
            <a:extLst>
              <a:ext uri="{FF2B5EF4-FFF2-40B4-BE49-F238E27FC236}">
                <a16:creationId xmlns:a16="http://schemas.microsoft.com/office/drawing/2014/main" id="{996D151B-2F84-4286-A994-D761880AF8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8899" y="1705149"/>
            <a:ext cx="1415055" cy="212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342745"/>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695" y="1531130"/>
            <a:ext cx="6118545" cy="1882629"/>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5921" t="68550" r="1523" b="1583"/>
          <a:stretch/>
        </p:blipFill>
        <p:spPr>
          <a:xfrm>
            <a:off x="4897140" y="4087507"/>
            <a:ext cx="5169408" cy="204825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32" y="2164408"/>
            <a:ext cx="4225456" cy="4049853"/>
          </a:xfrm>
          <a:prstGeom prst="rect">
            <a:avLst/>
          </a:prstGeom>
        </p:spPr>
      </p:pic>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rPr>
              <a:t>Text</a:t>
            </a:r>
            <a:r>
              <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rPr>
              <a:t> </a:t>
            </a:r>
            <a:r>
              <a:rPr kumimoji="0" lang="en-US" altLang="zh-CN"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rPr>
              <a:t>Generation</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sp>
        <p:nvSpPr>
          <p:cNvPr id="17" name="文本框 16"/>
          <p:cNvSpPr txBox="1"/>
          <p:nvPr/>
        </p:nvSpPr>
        <p:spPr>
          <a:xfrm>
            <a:off x="600180" y="1617774"/>
            <a:ext cx="48978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An </a:t>
            </a:r>
            <a:r>
              <a:rPr lang="en-US" altLang="zh-CN" dirty="0">
                <a:solidFill>
                  <a:prstClr val="black"/>
                </a:solidFill>
                <a:latin typeface="Segoe UI"/>
              </a:rPr>
              <a:t>text</a:t>
            </a:r>
            <a:r>
              <a:rPr lang="zh-CN" altLang="en-US" dirty="0">
                <a:solidFill>
                  <a:prstClr val="black"/>
                </a:solidFill>
                <a:latin typeface="Segoe UI"/>
              </a:rPr>
              <a:t> </a:t>
            </a:r>
            <a:r>
              <a:rPr lang="en-US" altLang="zh-CN" dirty="0">
                <a:solidFill>
                  <a:prstClr val="black"/>
                </a:solidFill>
                <a:latin typeface="Segoe UI"/>
              </a:rPr>
              <a:t>generation</a:t>
            </a:r>
            <a:r>
              <a:rPr lang="zh-CN" altLang="en-US" dirty="0">
                <a:solidFill>
                  <a:prstClr val="black"/>
                </a:solidFill>
                <a:latin typeface="Segoe UI"/>
              </a:rPr>
              <a:t> </a:t>
            </a: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model based on</a:t>
            </a:r>
            <a:r>
              <a:rPr kumimoji="0" lang="zh-CN" altLang="en-US" sz="1800" b="0" i="0" u="none" strike="noStrike" kern="1200" cap="none" spc="0" normalizeH="0" noProof="0" dirty="0">
                <a:ln>
                  <a:noFill/>
                </a:ln>
                <a:solidFill>
                  <a:prstClr val="black"/>
                </a:solidFill>
                <a:effectLst/>
                <a:uLnTx/>
                <a:uFillTx/>
                <a:latin typeface="Segoe UI"/>
                <a:ea typeface="+mn-ea"/>
                <a:cs typeface="+mn-cs"/>
              </a:rPr>
              <a:t>  </a:t>
            </a:r>
            <a:r>
              <a:rPr lang="en-US" altLang="zh-CN" dirty="0">
                <a:solidFill>
                  <a:prstClr val="black"/>
                </a:solidFill>
                <a:latin typeface="Segoe UI"/>
              </a:rPr>
              <a:t>VAE</a:t>
            </a: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 and GAN</a:t>
            </a:r>
            <a:r>
              <a:rPr lang="en-US" altLang="zh-CN" dirty="0">
                <a:solidFill>
                  <a:prstClr val="black"/>
                </a:solidFill>
                <a:latin typeface="Segoe UI"/>
              </a:rPr>
              <a:t>.</a:t>
            </a:r>
            <a:r>
              <a:rPr lang="zh-CN" altLang="en-US" dirty="0">
                <a:solidFill>
                  <a:prstClr val="black"/>
                </a:solidFill>
                <a:latin typeface="Segoe UI"/>
              </a:rPr>
              <a:t> </a:t>
            </a:r>
            <a:endParaRPr lang="en-US" altLang="zh-CN" dirty="0">
              <a:solidFill>
                <a:prstClr val="black"/>
              </a:solidFill>
              <a:latin typeface="Segoe UI"/>
            </a:endParaRPr>
          </a:p>
        </p:txBody>
      </p:sp>
      <p:sp>
        <p:nvSpPr>
          <p:cNvPr id="9" name="文本框 8"/>
          <p:cNvSpPr txBox="1"/>
          <p:nvPr/>
        </p:nvSpPr>
        <p:spPr>
          <a:xfrm>
            <a:off x="4897140" y="3665537"/>
            <a:ext cx="2146344" cy="369332"/>
          </a:xfrm>
          <a:prstGeom prst="rect">
            <a:avLst/>
          </a:prstGeom>
          <a:noFill/>
        </p:spPr>
        <p:txBody>
          <a:bodyPr wrap="square" rtlCol="0">
            <a:spAutoFit/>
          </a:bodyPr>
          <a:lstStyle/>
          <a:p>
            <a:r>
              <a:rPr kumimoji="1" lang="en-US" altLang="zh-CN" dirty="0" err="1"/>
              <a:t>TaoBao</a:t>
            </a:r>
            <a:r>
              <a:rPr kumimoji="1" lang="zh-CN" altLang="en-US" dirty="0"/>
              <a:t> </a:t>
            </a:r>
            <a:r>
              <a:rPr kumimoji="1" lang="en-US" altLang="zh-CN" dirty="0"/>
              <a:t>Examples</a:t>
            </a:r>
          </a:p>
        </p:txBody>
      </p:sp>
      <p:sp>
        <p:nvSpPr>
          <p:cNvPr id="10" name="文本框 9"/>
          <p:cNvSpPr txBox="1"/>
          <p:nvPr/>
        </p:nvSpPr>
        <p:spPr>
          <a:xfrm>
            <a:off x="10066548" y="4188992"/>
            <a:ext cx="1942151" cy="1815882"/>
          </a:xfrm>
          <a:prstGeom prst="rect">
            <a:avLst/>
          </a:prstGeom>
          <a:noFill/>
        </p:spPr>
        <p:txBody>
          <a:bodyPr wrap="square" rtlCol="0">
            <a:spAutoFit/>
          </a:bodyPr>
          <a:lstStyle/>
          <a:p>
            <a:r>
              <a:rPr lang="zh-CN" altLang="en-US" sz="1600" b="1" dirty="0">
                <a:latin typeface="SimSun" charset="-122"/>
                <a:ea typeface="SimSun" charset="-122"/>
                <a:cs typeface="SimSun" charset="-122"/>
              </a:rPr>
              <a:t>剖 符 来 蜀 道 ，</a:t>
            </a:r>
            <a:endParaRPr lang="en-US" altLang="zh-CN" sz="1600" b="1" dirty="0">
              <a:latin typeface="SimSun" charset="-122"/>
              <a:ea typeface="SimSun" charset="-122"/>
              <a:cs typeface="SimSun" charset="-122"/>
            </a:endParaRPr>
          </a:p>
          <a:p>
            <a:endParaRPr lang="en-US" altLang="zh-CN" sz="1600" b="1" dirty="0">
              <a:latin typeface="SimSun" charset="-122"/>
              <a:ea typeface="SimSun" charset="-122"/>
              <a:cs typeface="SimSun" charset="-122"/>
            </a:endParaRPr>
          </a:p>
          <a:p>
            <a:r>
              <a:rPr lang="zh-CN" altLang="en-US" sz="1600" b="1" dirty="0">
                <a:latin typeface="SimSun" charset="-122"/>
                <a:ea typeface="SimSun" charset="-122"/>
                <a:cs typeface="SimSun" charset="-122"/>
              </a:rPr>
              <a:t>挥 翰 出 三 千 。 </a:t>
            </a:r>
            <a:endParaRPr lang="en-US" altLang="zh-CN" sz="1600" b="1" dirty="0">
              <a:latin typeface="SimSun" charset="-122"/>
              <a:ea typeface="SimSun" charset="-122"/>
              <a:cs typeface="SimSun" charset="-122"/>
            </a:endParaRPr>
          </a:p>
          <a:p>
            <a:endParaRPr lang="en-US" altLang="zh-CN" sz="1600" b="1" dirty="0">
              <a:latin typeface="SimSun" charset="-122"/>
              <a:ea typeface="SimSun" charset="-122"/>
              <a:cs typeface="SimSun" charset="-122"/>
            </a:endParaRPr>
          </a:p>
          <a:p>
            <a:r>
              <a:rPr lang="zh-CN" altLang="en-US" sz="1600" b="1" dirty="0">
                <a:latin typeface="SimSun" charset="-122"/>
                <a:ea typeface="SimSun" charset="-122"/>
                <a:cs typeface="SimSun" charset="-122"/>
              </a:rPr>
              <a:t>水 国 行 难 尽 ，</a:t>
            </a:r>
            <a:endParaRPr lang="en-US" altLang="zh-CN" sz="1600" b="1" dirty="0">
              <a:latin typeface="SimSun" charset="-122"/>
              <a:ea typeface="SimSun" charset="-122"/>
              <a:cs typeface="SimSun" charset="-122"/>
            </a:endParaRPr>
          </a:p>
          <a:p>
            <a:endParaRPr lang="en-US" altLang="zh-CN" sz="1600" b="1" dirty="0">
              <a:latin typeface="SimSun" charset="-122"/>
              <a:ea typeface="SimSun" charset="-122"/>
              <a:cs typeface="SimSun" charset="-122"/>
            </a:endParaRPr>
          </a:p>
          <a:p>
            <a:r>
              <a:rPr lang="zh-CN" altLang="en-US" sz="1600" b="1" dirty="0">
                <a:latin typeface="SimSun" charset="-122"/>
                <a:ea typeface="SimSun" charset="-122"/>
                <a:cs typeface="SimSun" charset="-122"/>
              </a:rPr>
              <a:t>江 帆 浪 欲 平 。</a:t>
            </a:r>
            <a:endParaRPr kumimoji="1" lang="zh-CN" altLang="en-US" sz="1600" b="1" dirty="0">
              <a:latin typeface="SimSun" charset="-122"/>
              <a:ea typeface="SimSun" charset="-122"/>
              <a:cs typeface="SimSun" charset="-122"/>
            </a:endParaRPr>
          </a:p>
        </p:txBody>
      </p:sp>
      <p:sp>
        <p:nvSpPr>
          <p:cNvPr id="11" name="文本框 10"/>
          <p:cNvSpPr txBox="1"/>
          <p:nvPr/>
        </p:nvSpPr>
        <p:spPr>
          <a:xfrm>
            <a:off x="10069844" y="3665537"/>
            <a:ext cx="1488955" cy="369332"/>
          </a:xfrm>
          <a:prstGeom prst="rect">
            <a:avLst/>
          </a:prstGeom>
          <a:noFill/>
        </p:spPr>
        <p:txBody>
          <a:bodyPr wrap="square" rtlCol="0">
            <a:spAutoFit/>
          </a:bodyPr>
          <a:lstStyle/>
          <a:p>
            <a:r>
              <a:rPr kumimoji="1" lang="en-US" altLang="zh-CN" dirty="0"/>
              <a:t>Poem</a:t>
            </a:r>
            <a:endParaRPr kumimoji="1" lang="zh-CN" altLang="en-US" dirty="0"/>
          </a:p>
        </p:txBody>
      </p:sp>
    </p:spTree>
    <p:extLst>
      <p:ext uri="{BB962C8B-B14F-4D97-AF65-F5344CB8AC3E}">
        <p14:creationId xmlns:p14="http://schemas.microsoft.com/office/powerpoint/2010/main" val="42384886"/>
      </p:ext>
    </p:extLst>
  </p:cSld>
  <p:clrMapOvr>
    <a:masterClrMapping/>
  </p:clrMapOvr>
  <mc:AlternateContent xmlns:mc="http://schemas.openxmlformats.org/markup-compatibility/2006" xmlns:p14="http://schemas.microsoft.com/office/powerpoint/2010/main">
    <mc:Choice Requires="p14">
      <p:transition p14:dur="10"/>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rPr>
              <a:t>Image Translation</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33742"/>
          <a:stretch/>
        </p:blipFill>
        <p:spPr>
          <a:xfrm>
            <a:off x="635581" y="1493519"/>
            <a:ext cx="2206274" cy="3474153"/>
          </a:xfrm>
          <a:prstGeom prst="rect">
            <a:avLst/>
          </a:prstGeom>
        </p:spPr>
      </p:pic>
      <p:pic>
        <p:nvPicPr>
          <p:cNvPr id="16" name="图片 15"/>
          <p:cNvPicPr>
            <a:picLocks noChangeAspect="1"/>
          </p:cNvPicPr>
          <p:nvPr/>
        </p:nvPicPr>
        <p:blipFill rotWithShape="1">
          <a:blip r:embed="rId4">
            <a:extLst>
              <a:ext uri="{28A0092B-C50C-407E-A947-70E740481C1C}">
                <a14:useLocalDpi xmlns:a14="http://schemas.microsoft.com/office/drawing/2010/main" val="0"/>
              </a:ext>
            </a:extLst>
          </a:blip>
          <a:srcRect l="51578" t="9790" b="47983"/>
          <a:stretch/>
        </p:blipFill>
        <p:spPr>
          <a:xfrm>
            <a:off x="635581" y="4967672"/>
            <a:ext cx="2210879" cy="1017730"/>
          </a:xfrm>
          <a:prstGeom prst="rect">
            <a:avLst/>
          </a:prstGeom>
        </p:spPr>
      </p:pic>
      <p:sp>
        <p:nvSpPr>
          <p:cNvPr id="17" name="文本框 16"/>
          <p:cNvSpPr txBox="1"/>
          <p:nvPr/>
        </p:nvSpPr>
        <p:spPr>
          <a:xfrm>
            <a:off x="2944002" y="1753267"/>
            <a:ext cx="3713551"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An image translation model based on U-net and GAN, which can deal with different tasks, like: map to photo, day to night, edges to bags, segmentation to photos. </a:t>
            </a:r>
            <a:endParaRPr kumimoji="0" lang="zh-CN"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8" name="组合 17"/>
          <p:cNvGrpSpPr/>
          <p:nvPr/>
        </p:nvGrpSpPr>
        <p:grpSpPr>
          <a:xfrm>
            <a:off x="6984258" y="1596453"/>
            <a:ext cx="5029638" cy="4488179"/>
            <a:chOff x="6465720" y="1314836"/>
            <a:chExt cx="5399058" cy="4903083"/>
          </a:xfrm>
        </p:grpSpPr>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5720" y="4148098"/>
              <a:ext cx="5399058" cy="2069821"/>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5720" y="1314836"/>
              <a:ext cx="5363845" cy="1168716"/>
            </a:xfrm>
            <a:prstGeom prst="rect">
              <a:avLst/>
            </a:prstGeom>
          </p:spPr>
        </p:pic>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9438" y="2483552"/>
              <a:ext cx="2819649" cy="1664547"/>
            </a:xfrm>
            <a:prstGeom prst="rect">
              <a:avLst/>
            </a:prstGeom>
          </p:spPr>
        </p:pic>
        <p:pic>
          <p:nvPicPr>
            <p:cNvPr id="22" name="图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9087" y="2483552"/>
              <a:ext cx="2540478" cy="1588698"/>
            </a:xfrm>
            <a:prstGeom prst="rect">
              <a:avLst/>
            </a:prstGeom>
          </p:spPr>
        </p:pic>
      </p:grpSp>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18113" y="3453543"/>
            <a:ext cx="4049582" cy="2531859"/>
          </a:xfrm>
          <a:prstGeom prst="rect">
            <a:avLst/>
          </a:prstGeom>
        </p:spPr>
      </p:pic>
      <p:sp>
        <p:nvSpPr>
          <p:cNvPr id="2" name="文本框 1"/>
          <p:cNvSpPr txBox="1"/>
          <p:nvPr/>
        </p:nvSpPr>
        <p:spPr>
          <a:xfrm>
            <a:off x="178531" y="6183863"/>
            <a:ext cx="1174422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Liu, Y., Luo, Z., Qin, Z., &amp; Wang, H. (2017). Auto-painter: Cartoon Image Generation from Sketch by Using Conditional Generative Adversarial Networks. </a:t>
            </a:r>
            <a:r>
              <a:rPr kumimoji="0" lang="en-US" altLang="zh-CN" sz="1400" b="0" i="1" u="none" strike="noStrike" kern="1200" cap="none" spc="0" normalizeH="0" baseline="0" noProof="0" dirty="0" err="1">
                <a:ln>
                  <a:noFill/>
                </a:ln>
                <a:solidFill>
                  <a:prstClr val="black"/>
                </a:solidFill>
                <a:effectLst/>
                <a:uLnTx/>
                <a:uFillTx/>
                <a:latin typeface="Segoe UI"/>
                <a:ea typeface="+mn-ea"/>
                <a:cs typeface="+mn-cs"/>
              </a:rPr>
              <a:t>CoRR</a:t>
            </a:r>
            <a:r>
              <a:rPr kumimoji="0" lang="en-US" altLang="zh-CN" sz="1400" b="0" i="1" u="none" strike="noStrike" kern="1200" cap="none" spc="0" normalizeH="0" baseline="0" noProof="0" dirty="0">
                <a:ln>
                  <a:noFill/>
                </a:ln>
                <a:solidFill>
                  <a:prstClr val="black"/>
                </a:solidFill>
                <a:effectLst/>
                <a:uLnTx/>
                <a:uFillTx/>
                <a:latin typeface="Segoe UI"/>
                <a:ea typeface="+mn-ea"/>
                <a:cs typeface="+mn-cs"/>
              </a:rPr>
              <a:t>, abs/1705.01908.</a:t>
            </a:r>
            <a:endParaRPr kumimoji="0" lang="zh-CN"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75240637"/>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5" name="文本占位符 1"/>
          <p:cNvSpPr>
            <a:spLocks noGrp="1"/>
          </p:cNvSpPr>
          <p:nvPr>
            <p:ph type="body" idx="1"/>
          </p:nvPr>
        </p:nvSpPr>
        <p:spPr>
          <a:xfrm>
            <a:off x="506771" y="960067"/>
            <a:ext cx="10939437" cy="661123"/>
          </a:xfrm>
        </p:spPr>
        <p:txBody>
          <a:bodyPr>
            <a:normAutofit fontScale="62500" lnSpcReduction="20000"/>
          </a:bodyPr>
          <a:lstStyle/>
          <a:p>
            <a:r>
              <a:rPr lang="en-US" altLang="zh-CN" sz="3800" dirty="0">
                <a:solidFill>
                  <a:srgbClr val="E7E6E6">
                    <a:lumMod val="25000"/>
                  </a:srgbClr>
                </a:solidFill>
                <a:latin typeface="Microsoft YaHei UI" panose="020B0503020204020204" pitchFamily="34" charset="-122"/>
              </a:rPr>
              <a:t>A Radio-genomics approach for identifying MRI markers for aggressive ER+ breast cancer </a:t>
            </a:r>
          </a:p>
          <a:p>
            <a:endParaRPr kumimoji="1" lang="zh-CN" altLang="en-US" dirty="0"/>
          </a:p>
        </p:txBody>
      </p:sp>
      <p:pic>
        <p:nvPicPr>
          <p:cNvPr id="8" name="Picture 6" descr="D:\paper drafts\IPMI2013\images\flowchart.emf"/>
          <p:cNvPicPr>
            <a:picLocks noChangeAspect="1" noChangeArrowheads="1"/>
          </p:cNvPicPr>
          <p:nvPr/>
        </p:nvPicPr>
        <p:blipFill>
          <a:blip r:embed="rId3" cstate="print"/>
          <a:srcRect/>
          <a:stretch>
            <a:fillRect/>
          </a:stretch>
        </p:blipFill>
        <p:spPr bwMode="auto">
          <a:xfrm>
            <a:off x="385019" y="2597904"/>
            <a:ext cx="6060354" cy="3694788"/>
          </a:xfrm>
          <a:prstGeom prst="rect">
            <a:avLst/>
          </a:prstGeom>
          <a:noFill/>
        </p:spPr>
      </p:pic>
      <p:sp>
        <p:nvSpPr>
          <p:cNvPr id="9" name="文本框 8"/>
          <p:cNvSpPr txBox="1"/>
          <p:nvPr/>
        </p:nvSpPr>
        <p:spPr>
          <a:xfrm>
            <a:off x="600180" y="1813543"/>
            <a:ext cx="2883881" cy="369332"/>
          </a:xfrm>
          <a:prstGeom prst="rect">
            <a:avLst/>
          </a:prstGeom>
          <a:solidFill>
            <a:schemeClr val="accent1">
              <a:lumMod val="60000"/>
              <a:lumOff val="40000"/>
            </a:schemeClr>
          </a:solidFill>
        </p:spPr>
        <p:txBody>
          <a:bodyPr wrap="square" rtlCol="0">
            <a:spAutoFit/>
          </a:bodyPr>
          <a:lstStyle/>
          <a:p>
            <a:r>
              <a:rPr kumimoji="1" lang="en-US" altLang="zh-CN" dirty="0"/>
              <a:t>The flowchart of approach</a:t>
            </a:r>
            <a:endParaRPr kumimoji="1" lang="zh-CN" altLang="en-US" dirty="0"/>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3232" y="1490867"/>
            <a:ext cx="6452976" cy="214193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319" y="3735550"/>
            <a:ext cx="5172946" cy="24581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文本框 11"/>
          <p:cNvSpPr txBox="1"/>
          <p:nvPr/>
        </p:nvSpPr>
        <p:spPr>
          <a:xfrm>
            <a:off x="8480339" y="6292692"/>
            <a:ext cx="2341499" cy="369332"/>
          </a:xfrm>
          <a:prstGeom prst="rect">
            <a:avLst/>
          </a:prstGeom>
          <a:solidFill>
            <a:schemeClr val="accent1">
              <a:lumMod val="60000"/>
              <a:lumOff val="40000"/>
            </a:schemeClr>
          </a:solidFill>
        </p:spPr>
        <p:txBody>
          <a:bodyPr wrap="square" rtlCol="0">
            <a:spAutoFit/>
          </a:bodyPr>
          <a:lstStyle/>
          <a:p>
            <a:r>
              <a:rPr kumimoji="1" lang="en-US" altLang="zh-CN" dirty="0"/>
              <a:t>Feature visualization</a:t>
            </a:r>
            <a:endParaRPr kumimoji="1" lang="zh-CN" altLang="en-US" dirty="0"/>
          </a:p>
        </p:txBody>
      </p:sp>
    </p:spTree>
    <p:extLst>
      <p:ext uri="{BB962C8B-B14F-4D97-AF65-F5344CB8AC3E}">
        <p14:creationId xmlns:p14="http://schemas.microsoft.com/office/powerpoint/2010/main" val="853595877"/>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5" name="矩形 4"/>
          <p:cNvSpPr/>
          <p:nvPr/>
        </p:nvSpPr>
        <p:spPr>
          <a:xfrm>
            <a:off x="597177" y="864896"/>
            <a:ext cx="5406416" cy="360227"/>
          </a:xfrm>
          <a:prstGeom prst="rect">
            <a:avLst/>
          </a:prstGeom>
        </p:spPr>
        <p:txBody>
          <a:bodyPr wrap="none">
            <a:spAutoFit/>
          </a:bodyPr>
          <a:lstStyle/>
          <a:p>
            <a:pPr>
              <a:lnSpc>
                <a:spcPct val="70000"/>
              </a:lnSpc>
              <a:spcBef>
                <a:spcPct val="30000"/>
              </a:spcBef>
              <a:defRPr/>
            </a:pPr>
            <a:r>
              <a:rPr lang="en-US" altLang="zh-CN" sz="2400" dirty="0">
                <a:solidFill>
                  <a:srgbClr val="E7E6E6">
                    <a:lumMod val="25000"/>
                  </a:srgbClr>
                </a:solidFill>
                <a:latin typeface="Microsoft YaHei UI" panose="020B0503020204020204" pitchFamily="34" charset="-122"/>
                <a:ea typeface="Microsoft YaHei UI" panose="020B0503020204020204" pitchFamily="34" charset="-122"/>
              </a:rPr>
              <a:t>Mitosis detection in histopathology</a:t>
            </a:r>
          </a:p>
        </p:txBody>
      </p:sp>
      <p:sp>
        <p:nvSpPr>
          <p:cNvPr id="8" name="矩形 7"/>
          <p:cNvSpPr/>
          <p:nvPr/>
        </p:nvSpPr>
        <p:spPr>
          <a:xfrm>
            <a:off x="617042" y="1785842"/>
            <a:ext cx="7500960" cy="1754326"/>
          </a:xfrm>
          <a:prstGeom prst="rect">
            <a:avLst/>
          </a:prstGeom>
        </p:spPr>
        <p:txBody>
          <a:bodyPr wrap="square">
            <a:spAutoFit/>
          </a:bodyPr>
          <a:lstStyle/>
          <a:p>
            <a:pPr marL="285750" indent="-285750">
              <a:buFont typeface="Arial" panose="020B0604020202020204" pitchFamily="34" charset="0"/>
              <a:buChar char="•"/>
            </a:pPr>
            <a:r>
              <a:rPr lang="en-US" altLang="zh-CN" dirty="0"/>
              <a:t>To diagnose breast cancer, the number of mitotic cells present in histology sections is an important indicator for examining and grading biopsy specimen. </a:t>
            </a:r>
          </a:p>
          <a:p>
            <a:pPr marL="285750" indent="-285750">
              <a:buFont typeface="Arial" panose="020B0604020202020204" pitchFamily="34" charset="0"/>
              <a:buChar char="•"/>
            </a:pPr>
            <a:r>
              <a:rPr lang="en-US" altLang="zh-CN" dirty="0"/>
              <a:t>This study aims at improving the accuracy of automated mitosis detection by characterizing mitotic cells in wavelet based multi-resolution representations via a non-Gaussian modeling method.</a:t>
            </a:r>
            <a:endParaRPr lang="zh-CN" altLang="en-US" dirty="0"/>
          </a:p>
        </p:txBody>
      </p:sp>
      <p:pic>
        <p:nvPicPr>
          <p:cNvPr id="9" name="Picture 3" descr="I:\BeiHang\PaperDrafts\Elsevier_Neurocomputing_mitosis_2016\elsarticle\images\flowchar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1423" y="3776710"/>
            <a:ext cx="9039543" cy="298973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I:\BeiHang\PaperDrafts\Elsevier_Neurocomputing_mitosis_2016\elsarticle\images\wavelet_visulization_n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8002" y="1586421"/>
            <a:ext cx="3533754" cy="21531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12037584"/>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5" name="文本占位符 1"/>
          <p:cNvSpPr>
            <a:spLocks noGrp="1"/>
          </p:cNvSpPr>
          <p:nvPr>
            <p:ph type="body" idx="1"/>
          </p:nvPr>
        </p:nvSpPr>
        <p:spPr>
          <a:xfrm>
            <a:off x="715494" y="738998"/>
            <a:ext cx="9484268" cy="641350"/>
          </a:xfrm>
        </p:spPr>
        <p:txBody>
          <a:bodyPr>
            <a:noAutofit/>
          </a:bodyPr>
          <a:lstStyle/>
          <a:p>
            <a:pPr lvl="0"/>
            <a:r>
              <a:rPr lang="en-US" altLang="zh-CN" sz="2800" b="1" dirty="0">
                <a:solidFill>
                  <a:srgbClr val="000000"/>
                </a:solidFill>
                <a:latin typeface="Tw Cen MT"/>
                <a:ea typeface="+mj-ea"/>
                <a:cs typeface="+mj-cs"/>
              </a:rPr>
              <a:t>Cancer identification on combined PET-MRI</a:t>
            </a:r>
          </a:p>
        </p:txBody>
      </p:sp>
      <p:sp>
        <p:nvSpPr>
          <p:cNvPr id="8" name="矩形 7"/>
          <p:cNvSpPr/>
          <p:nvPr/>
        </p:nvSpPr>
        <p:spPr>
          <a:xfrm>
            <a:off x="486643" y="1414212"/>
            <a:ext cx="11565151" cy="1323439"/>
          </a:xfrm>
          <a:prstGeom prst="rect">
            <a:avLst/>
          </a:prstGeom>
        </p:spPr>
        <p:txBody>
          <a:bodyPr wrap="square">
            <a:spAutoFit/>
          </a:bodyPr>
          <a:lstStyle/>
          <a:p>
            <a:endParaRPr lang="en-US" altLang="zh-CN" sz="2000" dirty="0"/>
          </a:p>
          <a:p>
            <a:r>
              <a:rPr lang="en-US" altLang="zh-CN" sz="2000" dirty="0"/>
              <a:t>The work aims at investigating the potential use of new composite textures from PET-MRI for the assessment of different biological properties present in cancer and non-cancer regions, and eventually for early detection of malignant tumors in real clinical practice.</a:t>
            </a:r>
            <a:endParaRPr lang="zh-CN" altLang="en-US" sz="2000" dirty="0"/>
          </a:p>
        </p:txBody>
      </p:sp>
      <p:pic>
        <p:nvPicPr>
          <p:cNvPr id="9" name="Picture 3" descr="I:\BeiHang\PaperDrafts\ICONIP 2017 PET-MRI\images\flow-chart.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4656" y="2763745"/>
            <a:ext cx="8823325" cy="3051175"/>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矩形 9"/>
          <p:cNvSpPr/>
          <p:nvPr/>
        </p:nvSpPr>
        <p:spPr>
          <a:xfrm>
            <a:off x="422085" y="5934670"/>
            <a:ext cx="11867827" cy="923330"/>
          </a:xfrm>
          <a:prstGeom prst="rect">
            <a:avLst/>
          </a:prstGeom>
        </p:spPr>
        <p:txBody>
          <a:bodyPr wrap="square">
            <a:spAutoFit/>
          </a:bodyPr>
          <a:lstStyle/>
          <a:p>
            <a:pPr marL="285750" indent="-285750">
              <a:buFont typeface="Arial" panose="020B0604020202020204" pitchFamily="34" charset="0"/>
              <a:buChar char="•"/>
            </a:pPr>
            <a:r>
              <a:rPr lang="en-US" altLang="zh-CN" dirty="0"/>
              <a:t>The </a:t>
            </a:r>
            <a:r>
              <a:rPr lang="en-US" altLang="zh-CN" dirty="0" err="1"/>
              <a:t>radiomics</a:t>
            </a:r>
            <a:r>
              <a:rPr lang="en-US" altLang="zh-CN" dirty="0"/>
              <a:t> model was evaluated on three types of cancers (pancreas, gallbladder, and liver). </a:t>
            </a:r>
          </a:p>
          <a:p>
            <a:pPr marL="285750" indent="-285750">
              <a:buFont typeface="Arial" panose="020B0604020202020204" pitchFamily="34" charset="0"/>
              <a:buChar char="•"/>
            </a:pPr>
            <a:r>
              <a:rPr lang="en-US" altLang="zh-CN" dirty="0"/>
              <a:t>Compared to single image modality (PET or MRI), the fused PET and MP-MRI achieved the best classification performance in differentiating cancer and non-cancer regions.</a:t>
            </a:r>
            <a:endParaRPr lang="zh-CN" altLang="en-US" dirty="0"/>
          </a:p>
        </p:txBody>
      </p:sp>
    </p:spTree>
    <p:extLst>
      <p:ext uri="{BB962C8B-B14F-4D97-AF65-F5344CB8AC3E}">
        <p14:creationId xmlns:p14="http://schemas.microsoft.com/office/powerpoint/2010/main" val="1552853500"/>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16710" y="443128"/>
            <a:ext cx="7530010" cy="641350"/>
          </a:xfrm>
        </p:spPr>
        <p:txBody>
          <a:bodyPr>
            <a:normAutofit/>
          </a:bodyPr>
          <a:lstStyle/>
          <a:p>
            <a:pPr lvl="0"/>
            <a:r>
              <a:rPr lang="en-US" altLang="zh-CN" dirty="0">
                <a:solidFill>
                  <a:srgbClr val="E7E6E6">
                    <a:lumMod val="25000"/>
                  </a:srgbClr>
                </a:solidFill>
                <a:latin typeface="Microsoft YaHei UI" panose="020B0503020204020204" pitchFamily="34" charset="-122"/>
              </a:rPr>
              <a:t>Data Mining in Social Networks</a:t>
            </a:r>
          </a:p>
        </p:txBody>
      </p:sp>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pic>
        <p:nvPicPr>
          <p:cNvPr id="9" name="图片 8"/>
          <p:cNvPicPr>
            <a:picLocks noChangeAspect="1"/>
          </p:cNvPicPr>
          <p:nvPr/>
        </p:nvPicPr>
        <p:blipFill>
          <a:blip r:embed="rId3"/>
          <a:stretch>
            <a:fillRect/>
          </a:stretch>
        </p:blipFill>
        <p:spPr>
          <a:xfrm>
            <a:off x="304677" y="1657130"/>
            <a:ext cx="3581266" cy="972275"/>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521" y="1524899"/>
            <a:ext cx="2190860" cy="1642675"/>
          </a:xfrm>
          <a:prstGeom prst="rect">
            <a:avLst/>
          </a:prstGeom>
        </p:spPr>
      </p:pic>
      <p:sp>
        <p:nvSpPr>
          <p:cNvPr id="12" name="文本框 11"/>
          <p:cNvSpPr txBox="1"/>
          <p:nvPr/>
        </p:nvSpPr>
        <p:spPr>
          <a:xfrm>
            <a:off x="304677" y="2899938"/>
            <a:ext cx="345332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Theory: a </a:t>
            </a:r>
            <a:r>
              <a:rPr kumimoji="0" lang="en-US" altLang="zh-CN" sz="1800" b="0" i="1" u="none" strike="noStrike" kern="1200" cap="none" spc="0" normalizeH="0" baseline="0" noProof="0" dirty="0">
                <a:ln>
                  <a:noFill/>
                </a:ln>
                <a:solidFill>
                  <a:prstClr val="black"/>
                </a:solidFill>
                <a:effectLst/>
                <a:uLnTx/>
                <a:uFillTx/>
                <a:latin typeface="Segoe UI"/>
                <a:ea typeface="+mn-ea"/>
                <a:cs typeface="+mn-cs"/>
              </a:rPr>
              <a:t>D-neighborhood</a:t>
            </a: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zh-CN" sz="1800" b="0" i="1" u="none" strike="noStrike" kern="1200" cap="none" spc="0" normalizeH="0" baseline="0" noProof="0" dirty="0">
                <a:ln>
                  <a:noFill/>
                </a:ln>
                <a:solidFill>
                  <a:prstClr val="black"/>
                </a:solidFill>
                <a:effectLst/>
                <a:uLnTx/>
                <a:uFillTx/>
                <a:latin typeface="Segoe UI"/>
                <a:ea typeface="+mn-ea"/>
                <a:cs typeface="+mn-cs"/>
              </a:rPr>
              <a:t>connective cost</a:t>
            </a: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 to do stable matching in the social network </a:t>
            </a:r>
            <a:endParaRPr kumimoji="0" lang="zh-CN"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文本框 12"/>
          <p:cNvSpPr txBox="1"/>
          <p:nvPr/>
        </p:nvSpPr>
        <p:spPr>
          <a:xfrm>
            <a:off x="231757" y="4129416"/>
            <a:ext cx="345332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Segoe UI"/>
                <a:ea typeface="+mn-ea"/>
                <a:cs typeface="+mn-cs"/>
              </a:rPr>
              <a:t>Research Gate</a:t>
            </a: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 the cooperative relation between researchers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prstClr val="black"/>
                </a:solidFill>
                <a:effectLst/>
                <a:uLnTx/>
                <a:uFillTx/>
                <a:latin typeface="Segoe UI"/>
                <a:ea typeface="+mn-ea"/>
                <a:cs typeface="+mn-cs"/>
              </a:rPr>
              <a:t>Baihe</a:t>
            </a: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 matching and recommendation between users</a:t>
            </a:r>
            <a:endParaRPr kumimoji="0" lang="zh-CN" altLang="en-US" sz="18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6796" y="4711643"/>
            <a:ext cx="5815680" cy="195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9464" y="1787216"/>
            <a:ext cx="5390968" cy="2885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文本框 16"/>
          <p:cNvSpPr txBox="1"/>
          <p:nvPr/>
        </p:nvSpPr>
        <p:spPr>
          <a:xfrm>
            <a:off x="158788" y="5521779"/>
            <a:ext cx="104618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Theory: Motif Iteration Model for Network Representation</a:t>
            </a:r>
            <a:endParaRPr kumimoji="0" lang="zh-CN"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文本框 1"/>
          <p:cNvSpPr txBox="1"/>
          <p:nvPr/>
        </p:nvSpPr>
        <p:spPr>
          <a:xfrm>
            <a:off x="158788" y="5884697"/>
            <a:ext cx="59572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Segoe UI"/>
                <a:ea typeface="+mn-ea"/>
                <a:cs typeface="+mn-cs"/>
              </a:rPr>
              <a:t>IMOOC</a:t>
            </a:r>
            <a:r>
              <a:rPr kumimoji="0" lang="en-US" altLang="zh-CN" sz="1800" b="0" i="0" u="none" strike="noStrike" kern="1200" cap="none" spc="0" normalizeH="0" baseline="0" noProof="0" dirty="0">
                <a:ln>
                  <a:noFill/>
                </a:ln>
                <a:solidFill>
                  <a:prstClr val="black"/>
                </a:solidFill>
                <a:effectLst/>
                <a:uLnTx/>
                <a:uFillTx/>
                <a:latin typeface="Segoe UI"/>
                <a:ea typeface="+mn-ea"/>
                <a:cs typeface="+mn-cs"/>
              </a:rPr>
              <a:t>: using the page link series of a learner to predict his learning results </a:t>
            </a:r>
            <a:endParaRPr kumimoji="0" lang="zh-CN" altLang="en-US" sz="18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8" name="Picture 3">
            <a:extLst>
              <a:ext uri="{FF2B5EF4-FFF2-40B4-BE49-F238E27FC236}">
                <a16:creationId xmlns:a16="http://schemas.microsoft.com/office/drawing/2014/main" id="{DEFA4E0C-7162-4115-87BE-545D5EF2043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4447" y="3507925"/>
            <a:ext cx="2857255" cy="1715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904930"/>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411336" y="4658091"/>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07E7174A-5006-4402-9E1B-07E73A565D1D}"/>
              </a:ext>
            </a:extLst>
          </p:cNvPr>
          <p:cNvSpPr txBox="1">
            <a:spLocks noChangeArrowheads="1"/>
          </p:cNvSpPr>
          <p:nvPr/>
        </p:nvSpPr>
        <p:spPr>
          <a:xfrm>
            <a:off x="6387381" y="2403419"/>
            <a:ext cx="9499600" cy="472916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E7E6E6">
                  <a:lumMod val="25000"/>
                </a:srgbClr>
              </a:solidFill>
              <a:effectLst/>
              <a:uLnTx/>
              <a:uFillTx/>
              <a:latin typeface="Segoe UI Light"/>
              <a:ea typeface="Microsoft YaHei UI" panose="020B0503020204020204" pitchFamily="34" charset="-122"/>
              <a:cs typeface="+mn-cs"/>
            </a:endParaRPr>
          </a:p>
        </p:txBody>
      </p:sp>
      <p:sp>
        <p:nvSpPr>
          <p:cNvPr id="14" name="文本占位符 1"/>
          <p:cNvSpPr txBox="1">
            <a:spLocks/>
          </p:cNvSpPr>
          <p:nvPr/>
        </p:nvSpPr>
        <p:spPr>
          <a:xfrm>
            <a:off x="411336" y="4044829"/>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rPr>
              <a:t>Thank</a:t>
            </a:r>
            <a:r>
              <a:rPr kumimoji="0" lang="en-US" altLang="zh-CN" sz="3200" b="0" i="0" u="none" strike="noStrike" kern="1200" cap="none" spc="0" normalizeH="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rPr>
              <a:t> you!</a:t>
            </a:r>
            <a:endParaRPr kumimoji="0" lang="zh-CN" altLang="en-US" sz="32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sp>
        <p:nvSpPr>
          <p:cNvPr id="5" name="TextBox 4">
            <a:extLst>
              <a:ext uri="{FF2B5EF4-FFF2-40B4-BE49-F238E27FC236}">
                <a16:creationId xmlns:a16="http://schemas.microsoft.com/office/drawing/2014/main" id="{1985A672-2049-41C8-ACF6-4DDD05F283C4}"/>
              </a:ext>
            </a:extLst>
          </p:cNvPr>
          <p:cNvSpPr txBox="1"/>
          <p:nvPr/>
        </p:nvSpPr>
        <p:spPr>
          <a:xfrm>
            <a:off x="411336" y="5046357"/>
            <a:ext cx="6414894"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altLang="zh-CN" dirty="0">
                <a:latin typeface="Source Han Sans CN" charset="-122"/>
                <a:ea typeface="Source Han Sans CN" charset="-122"/>
                <a:cs typeface="Source Han Sans CN" charset="-122"/>
              </a:rPr>
              <a:t>Webpage of my lab</a:t>
            </a:r>
            <a:r>
              <a:rPr lang="en-US" altLang="zh-CN" dirty="0">
                <a:solidFill>
                  <a:schemeClr val="tx1"/>
                </a:solidFill>
                <a:latin typeface="Source Han Sans CN" charset="-122"/>
                <a:ea typeface="Source Han Sans CN" charset="-122"/>
                <a:cs typeface="Source Han Sans CN" charset="-122"/>
              </a:rPr>
              <a:t>: http://dsd.future-lab.cn</a:t>
            </a:r>
          </a:p>
          <a:p>
            <a:pPr marL="0" marR="0" indent="0" algn="l" defTabSz="914400" rtl="0" fontAlgn="auto" latinLnBrk="0" hangingPunct="0">
              <a:lnSpc>
                <a:spcPct val="100000"/>
              </a:lnSpc>
              <a:spcBef>
                <a:spcPts val="0"/>
              </a:spcBef>
              <a:spcAft>
                <a:spcPts val="0"/>
              </a:spcAft>
              <a:buClrTx/>
              <a:buSzTx/>
              <a:buFontTx/>
              <a:buNone/>
              <a:tabLst/>
            </a:pPr>
            <a:endParaRPr lang="en-US" altLang="zh-CN" dirty="0">
              <a:solidFill>
                <a:schemeClr val="tx1"/>
              </a:solidFill>
              <a:latin typeface="Source Han Sans CN" charset="-122"/>
              <a:ea typeface="Source Han Sans CN" charset="-122"/>
              <a:cs typeface="Source Han Sans CN" charset="-122"/>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solidFill>
                  <a:schemeClr val="tx1"/>
                </a:solidFill>
                <a:latin typeface="Source Han Sans CN" charset="-122"/>
                <a:ea typeface="Source Han Sans CN" charset="-122"/>
                <a:cs typeface="Source Han Sans CN" charset="-122"/>
              </a:rPr>
              <a:t>You are welcomed to contact us by WECHAT or emails.    </a:t>
            </a:r>
            <a:endParaRPr kumimoji="0" lang="en-US" sz="1800" b="0" i="0" u="none" strike="noStrike" cap="none" spc="0" normalizeH="0" baseline="0" dirty="0">
              <a:ln>
                <a:noFill/>
              </a:ln>
              <a:solidFill>
                <a:schemeClr val="tx1"/>
              </a:solidFill>
              <a:effectLst/>
              <a:uFillTx/>
              <a:latin typeface="Source Han Sans CN" charset="-122"/>
              <a:ea typeface="Source Han Sans CN" charset="-122"/>
              <a:cs typeface="Source Han Sans CN" charset="-122"/>
              <a:sym typeface="Helvetica"/>
            </a:endParaRPr>
          </a:p>
        </p:txBody>
      </p:sp>
      <p:graphicFrame>
        <p:nvGraphicFramePr>
          <p:cNvPr id="8" name="对象 7">
            <a:extLst>
              <a:ext uri="{FF2B5EF4-FFF2-40B4-BE49-F238E27FC236}">
                <a16:creationId xmlns:a16="http://schemas.microsoft.com/office/drawing/2014/main" id="{DA8673D8-1125-43B4-974E-1DCAB9982342}"/>
              </a:ext>
            </a:extLst>
          </p:cNvPr>
          <p:cNvGraphicFramePr>
            <a:graphicFrameLocks noChangeAspect="1"/>
          </p:cNvGraphicFramePr>
          <p:nvPr>
            <p:extLst>
              <p:ext uri="{D42A27DB-BD31-4B8C-83A1-F6EECF244321}">
                <p14:modId xmlns:p14="http://schemas.microsoft.com/office/powerpoint/2010/main" val="3397641299"/>
              </p:ext>
            </p:extLst>
          </p:nvPr>
        </p:nvGraphicFramePr>
        <p:xfrm>
          <a:off x="7409154" y="441513"/>
          <a:ext cx="3810042" cy="3829682"/>
        </p:xfrm>
        <a:graphic>
          <a:graphicData uri="http://schemas.openxmlformats.org/presentationml/2006/ole">
            <mc:AlternateContent xmlns:mc="http://schemas.openxmlformats.org/markup-compatibility/2006">
              <mc:Choice xmlns:v="urn:schemas-microsoft-com:vml" Requires="v">
                <p:oleObj spid="_x0000_s1094" name="BMP 图像" r:id="rId4" imgW="2771640" imgH="2786040" progId="Paint.Picture">
                  <p:embed/>
                </p:oleObj>
              </mc:Choice>
              <mc:Fallback>
                <p:oleObj name="BMP 图像" r:id="rId4" imgW="2771640" imgH="2786040" progId="Paint.Picture">
                  <p:embed/>
                  <p:pic>
                    <p:nvPicPr>
                      <p:cNvPr id="10" name="对象 9">
                        <a:extLst>
                          <a:ext uri="{FF2B5EF4-FFF2-40B4-BE49-F238E27FC236}">
                            <a16:creationId xmlns:a16="http://schemas.microsoft.com/office/drawing/2014/main" id="{35562DE8-5099-4550-9799-E7119BEBAF0F}"/>
                          </a:ext>
                        </a:extLst>
                      </p:cNvPr>
                      <p:cNvPicPr/>
                      <p:nvPr/>
                    </p:nvPicPr>
                    <p:blipFill>
                      <a:blip r:embed="rId5"/>
                      <a:stretch>
                        <a:fillRect/>
                      </a:stretch>
                    </p:blipFill>
                    <p:spPr>
                      <a:xfrm>
                        <a:off x="7409154" y="441513"/>
                        <a:ext cx="3810042" cy="3829682"/>
                      </a:xfrm>
                      <a:prstGeom prst="rect">
                        <a:avLst/>
                      </a:prstGeom>
                    </p:spPr>
                  </p:pic>
                </p:oleObj>
              </mc:Fallback>
            </mc:AlternateContent>
          </a:graphicData>
        </a:graphic>
      </p:graphicFrame>
    </p:spTree>
    <p:extLst>
      <p:ext uri="{BB962C8B-B14F-4D97-AF65-F5344CB8AC3E}">
        <p14:creationId xmlns:p14="http://schemas.microsoft.com/office/powerpoint/2010/main" val="1996446638"/>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16710" y="443128"/>
            <a:ext cx="10476562" cy="641350"/>
          </a:xfrm>
        </p:spPr>
        <p:txBody>
          <a:bodyPr>
            <a:normAutofit/>
          </a:bodyPr>
          <a:lstStyle/>
          <a:p>
            <a:pPr lvl="0"/>
            <a:r>
              <a:rPr lang="en-US" altLang="zh-CN" dirty="0">
                <a:solidFill>
                  <a:srgbClr val="E7E6E6">
                    <a:lumMod val="25000"/>
                  </a:srgbClr>
                </a:solidFill>
                <a:latin typeface="Microsoft YaHei UI" panose="020B0503020204020204" pitchFamily="34" charset="-122"/>
              </a:rPr>
              <a:t>What Other People Say?</a:t>
            </a:r>
            <a:endParaRPr lang="zh-CN" altLang="en-US" dirty="0">
              <a:solidFill>
                <a:srgbClr val="E7E6E6">
                  <a:lumMod val="25000"/>
                </a:srgbClr>
              </a:solidFill>
              <a:latin typeface="Microsoft YaHei UI" panose="020B0503020204020204" pitchFamily="34" charset="-122"/>
            </a:endParaRPr>
          </a:p>
        </p:txBody>
      </p:sp>
      <p:pic>
        <p:nvPicPr>
          <p:cNvPr id="7" name="图片 6">
            <a:extLst>
              <a:ext uri="{FF2B5EF4-FFF2-40B4-BE49-F238E27FC236}">
                <a16:creationId xmlns:a16="http://schemas.microsoft.com/office/drawing/2014/main" id="{3D59A869-6F4D-47A7-ABCD-64CA05A3077A}"/>
              </a:ext>
            </a:extLst>
          </p:cNvPr>
          <p:cNvPicPr>
            <a:picLocks noChangeAspect="1"/>
          </p:cNvPicPr>
          <p:nvPr/>
        </p:nvPicPr>
        <p:blipFill>
          <a:blip r:embed="rId2"/>
          <a:stretch>
            <a:fillRect/>
          </a:stretch>
        </p:blipFill>
        <p:spPr>
          <a:xfrm>
            <a:off x="1159155" y="1227915"/>
            <a:ext cx="9411080" cy="5431357"/>
          </a:xfrm>
          <a:prstGeom prst="rect">
            <a:avLst/>
          </a:prstGeom>
        </p:spPr>
      </p:pic>
      <p:sp>
        <p:nvSpPr>
          <p:cNvPr id="8" name="矩形 7">
            <a:extLst>
              <a:ext uri="{FF2B5EF4-FFF2-40B4-BE49-F238E27FC236}">
                <a16:creationId xmlns:a16="http://schemas.microsoft.com/office/drawing/2014/main" id="{72333FEC-7D10-45FE-B3C8-66C3BA879689}"/>
              </a:ext>
            </a:extLst>
          </p:cNvPr>
          <p:cNvSpPr/>
          <p:nvPr/>
        </p:nvSpPr>
        <p:spPr>
          <a:xfrm>
            <a:off x="6249176" y="715146"/>
            <a:ext cx="5433090" cy="369332"/>
          </a:xfrm>
          <a:prstGeom prst="rect">
            <a:avLst/>
          </a:prstGeom>
        </p:spPr>
        <p:txBody>
          <a:bodyPr wrap="none">
            <a:spAutoFit/>
          </a:bodyPr>
          <a:lstStyle/>
          <a:p>
            <a:r>
              <a:rPr lang="zh-CN" altLang="en-US" dirty="0"/>
              <a:t>http://www.agreelist.org/a/artificial-intelligence-risk</a:t>
            </a:r>
          </a:p>
        </p:txBody>
      </p:sp>
      <p:cxnSp>
        <p:nvCxnSpPr>
          <p:cNvPr id="5" name="直接连接符 4">
            <a:extLst>
              <a:ext uri="{FF2B5EF4-FFF2-40B4-BE49-F238E27FC236}">
                <a16:creationId xmlns:a16="http://schemas.microsoft.com/office/drawing/2014/main" id="{B8CDE7B7-511A-4E36-98FA-0079441B288E}"/>
              </a:ext>
            </a:extLst>
          </p:cNvPr>
          <p:cNvCxnSpPr>
            <a:cxnSpLocks/>
          </p:cNvCxnSpPr>
          <p:nvPr/>
        </p:nvCxnSpPr>
        <p:spPr>
          <a:xfrm>
            <a:off x="621315" y="1156196"/>
            <a:ext cx="1125572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807197"/>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32FE05A-87D2-4975-B7EE-7538F6B3FF99}"/>
              </a:ext>
            </a:extLst>
          </p:cNvPr>
          <p:cNvPicPr>
            <a:picLocks noChangeAspect="1"/>
          </p:cNvPicPr>
          <p:nvPr/>
        </p:nvPicPr>
        <p:blipFill>
          <a:blip r:embed="rId2"/>
          <a:stretch>
            <a:fillRect/>
          </a:stretch>
        </p:blipFill>
        <p:spPr>
          <a:xfrm>
            <a:off x="856890" y="1353773"/>
            <a:ext cx="9627080" cy="5226435"/>
          </a:xfrm>
          <a:prstGeom prst="rect">
            <a:avLst/>
          </a:prstGeom>
        </p:spPr>
      </p:pic>
      <p:sp>
        <p:nvSpPr>
          <p:cNvPr id="9" name="文本占位符 8">
            <a:extLst>
              <a:ext uri="{FF2B5EF4-FFF2-40B4-BE49-F238E27FC236}">
                <a16:creationId xmlns:a16="http://schemas.microsoft.com/office/drawing/2014/main" id="{4A4F6EBD-5B60-41E1-8101-69B24FCBF3A2}"/>
              </a:ext>
            </a:extLst>
          </p:cNvPr>
          <p:cNvSpPr>
            <a:spLocks noGrp="1"/>
          </p:cNvSpPr>
          <p:nvPr>
            <p:ph type="body" idx="1"/>
          </p:nvPr>
        </p:nvSpPr>
        <p:spPr/>
        <p:txBody>
          <a:bodyPr/>
          <a:lstStyle/>
          <a:p>
            <a:endParaRPr lang="en-US" altLang="zh-CN" dirty="0"/>
          </a:p>
          <a:p>
            <a:endParaRPr lang="en-US" altLang="zh-CN" dirty="0"/>
          </a:p>
          <a:p>
            <a:endParaRPr lang="en-US" altLang="zh-CN" dirty="0"/>
          </a:p>
          <a:p>
            <a:endParaRPr lang="zh-CN" altLang="en-US" dirty="0"/>
          </a:p>
        </p:txBody>
      </p:sp>
      <p:sp>
        <p:nvSpPr>
          <p:cNvPr id="10" name="Text Placeholder 3">
            <a:extLst>
              <a:ext uri="{FF2B5EF4-FFF2-40B4-BE49-F238E27FC236}">
                <a16:creationId xmlns:a16="http://schemas.microsoft.com/office/drawing/2014/main" id="{BD1783B0-186C-4EE7-B447-130833D51FF7}"/>
              </a:ext>
            </a:extLst>
          </p:cNvPr>
          <p:cNvSpPr txBox="1">
            <a:spLocks/>
          </p:cNvSpPr>
          <p:nvPr/>
        </p:nvSpPr>
        <p:spPr>
          <a:xfrm>
            <a:off x="516710" y="443128"/>
            <a:ext cx="10476562" cy="64135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r>
              <a:rPr lang="en-US" altLang="zh-CN" dirty="0">
                <a:solidFill>
                  <a:srgbClr val="E7E6E6">
                    <a:lumMod val="25000"/>
                  </a:srgbClr>
                </a:solidFill>
                <a:latin typeface="Microsoft YaHei UI" panose="020B0503020204020204" pitchFamily="34" charset="-122"/>
              </a:rPr>
              <a:t>I Disagree, alone with M.</a:t>
            </a:r>
            <a:r>
              <a:rPr lang="zh-CN" altLang="en-US" dirty="0">
                <a:solidFill>
                  <a:srgbClr val="E7E6E6">
                    <a:lumMod val="25000"/>
                  </a:srgbClr>
                </a:solidFill>
                <a:latin typeface="Microsoft YaHei UI" panose="020B0503020204020204" pitchFamily="34" charset="-122"/>
              </a:rPr>
              <a:t> </a:t>
            </a:r>
            <a:r>
              <a:rPr lang="en-US" altLang="zh-CN" dirty="0">
                <a:solidFill>
                  <a:srgbClr val="E7E6E6">
                    <a:lumMod val="25000"/>
                  </a:srgbClr>
                </a:solidFill>
                <a:latin typeface="Microsoft YaHei UI" panose="020B0503020204020204" pitchFamily="34" charset="-122"/>
              </a:rPr>
              <a:t>Zuckerberg and R. Brooks </a:t>
            </a:r>
            <a:endParaRPr lang="zh-CN" altLang="en-US" dirty="0">
              <a:solidFill>
                <a:srgbClr val="E7E6E6">
                  <a:lumMod val="25000"/>
                </a:srgbClr>
              </a:solidFill>
              <a:latin typeface="Microsoft YaHei UI" panose="020B0503020204020204" pitchFamily="34" charset="-122"/>
            </a:endParaRPr>
          </a:p>
        </p:txBody>
      </p:sp>
      <p:cxnSp>
        <p:nvCxnSpPr>
          <p:cNvPr id="5" name="直接连接符 4">
            <a:extLst>
              <a:ext uri="{FF2B5EF4-FFF2-40B4-BE49-F238E27FC236}">
                <a16:creationId xmlns:a16="http://schemas.microsoft.com/office/drawing/2014/main" id="{DA9EDE6C-E567-4D81-855A-B0146C3D8AF8}"/>
              </a:ext>
            </a:extLst>
          </p:cNvPr>
          <p:cNvCxnSpPr>
            <a:cxnSpLocks/>
          </p:cNvCxnSpPr>
          <p:nvPr/>
        </p:nvCxnSpPr>
        <p:spPr>
          <a:xfrm>
            <a:off x="598799" y="1200442"/>
            <a:ext cx="1125572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108111"/>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Development of A.I.</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13" name="Picture 4" descr="http://image.slidesharecdn.com/historyvocabtimeline-121018200933-phpapp02/95/history-vocab-timeline-11-638.jpg">
            <a:extLst>
              <a:ext uri="{FF2B5EF4-FFF2-40B4-BE49-F238E27FC236}">
                <a16:creationId xmlns:a16="http://schemas.microsoft.com/office/drawing/2014/main" id="{3B089B06-5BA6-4D46-9ED3-1AF9599A5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842" y="1757472"/>
            <a:ext cx="5801558" cy="43557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G:\胡双\2016\7月\人工智能\成图\AI展览\照片\图灵.jpg">
            <a:extLst>
              <a:ext uri="{FF2B5EF4-FFF2-40B4-BE49-F238E27FC236}">
                <a16:creationId xmlns:a16="http://schemas.microsoft.com/office/drawing/2014/main" id="{F151B2BA-1138-4F5B-AF47-FF77B23D4C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595" y="1636995"/>
            <a:ext cx="1676247" cy="2095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he Imitation Game poster.jpg">
            <a:extLst>
              <a:ext uri="{FF2B5EF4-FFF2-40B4-BE49-F238E27FC236}">
                <a16:creationId xmlns:a16="http://schemas.microsoft.com/office/drawing/2014/main" id="{14CA76E5-34D7-4136-98B7-CC5975451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3712" y="1549713"/>
            <a:ext cx="3095087" cy="48677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E:\胡双\2017\4月\人工智能ppt\约翰 麦卡锡.jpg">
            <a:extLst>
              <a:ext uri="{FF2B5EF4-FFF2-40B4-BE49-F238E27FC236}">
                <a16:creationId xmlns:a16="http://schemas.microsoft.com/office/drawing/2014/main" id="{C7F43131-D89B-420A-BDB1-EA5432AC5C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841" y="3809653"/>
            <a:ext cx="1705001" cy="2088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886537"/>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Philosophy of A.I.</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13" name="图片 3" descr="penrose.gif">
            <a:extLst>
              <a:ext uri="{FF2B5EF4-FFF2-40B4-BE49-F238E27FC236}">
                <a16:creationId xmlns:a16="http://schemas.microsoft.com/office/drawing/2014/main" id="{26E3DB55-870E-4C27-9C85-F5ECED5EBB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018" y="1694516"/>
            <a:ext cx="2733225" cy="272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4" descr="searle01.jpg">
            <a:extLst>
              <a:ext uri="{FF2B5EF4-FFF2-40B4-BE49-F238E27FC236}">
                <a16:creationId xmlns:a16="http://schemas.microsoft.com/office/drawing/2014/main" id="{961490FA-AA17-4226-BA11-72AD69B4E5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33888" y="1694516"/>
            <a:ext cx="3824911" cy="272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3" descr="chinese-room.png">
            <a:extLst>
              <a:ext uri="{FF2B5EF4-FFF2-40B4-BE49-F238E27FC236}">
                <a16:creationId xmlns:a16="http://schemas.microsoft.com/office/drawing/2014/main" id="{FFE30D41-ADBB-481F-8FB3-E7FDEAE26B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91954" y="1804994"/>
            <a:ext cx="3824911" cy="237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内容占位符 4">
            <a:extLst>
              <a:ext uri="{FF2B5EF4-FFF2-40B4-BE49-F238E27FC236}">
                <a16:creationId xmlns:a16="http://schemas.microsoft.com/office/drawing/2014/main" id="{091E6B0A-DE8B-4E9D-A86B-A96C83C119A8}"/>
              </a:ext>
            </a:extLst>
          </p:cNvPr>
          <p:cNvSpPr>
            <a:spLocks noGrp="1"/>
          </p:cNvSpPr>
          <p:nvPr>
            <p:ph sz="half" idx="2"/>
          </p:nvPr>
        </p:nvSpPr>
        <p:spPr>
          <a:xfrm>
            <a:off x="695018" y="4573262"/>
            <a:ext cx="11153854" cy="2008383"/>
          </a:xfrm>
        </p:spPr>
        <p:txBody>
          <a:bodyPr>
            <a:normAutofit/>
          </a:bodyPr>
          <a:lstStyle/>
          <a:p>
            <a:pPr>
              <a:spcBef>
                <a:spcPts val="600"/>
              </a:spcBef>
              <a:buClr>
                <a:srgbClr val="800000"/>
              </a:buClr>
              <a:buSzPct val="45000"/>
              <a:buFont typeface="Wingdings" panose="05000000000000000000" pitchFamily="2" charset="2"/>
              <a:buChar char=""/>
            </a:pPr>
            <a:endParaRPr lang="en-US" altLang="zh-CN" sz="1800" dirty="0">
              <a:solidFill>
                <a:srgbClr val="000000"/>
              </a:solidFill>
              <a:latin typeface="+mn-lt"/>
              <a:ea typeface="华文新魏" panose="02010800040101010101" pitchFamily="2" charset="-122"/>
            </a:endParaRPr>
          </a:p>
          <a:p>
            <a:pPr>
              <a:spcBef>
                <a:spcPts val="600"/>
              </a:spcBef>
              <a:buClr>
                <a:srgbClr val="800000"/>
              </a:buClr>
              <a:buSzPct val="45000"/>
              <a:buFont typeface="Wingdings" panose="05000000000000000000" pitchFamily="2" charset="2"/>
              <a:buChar char=""/>
            </a:pPr>
            <a:r>
              <a:rPr lang="en-US" altLang="zh-CN" sz="1800" dirty="0">
                <a:solidFill>
                  <a:srgbClr val="000000"/>
                </a:solidFill>
                <a:latin typeface="+mn-lt"/>
                <a:ea typeface="华文新魏" panose="02010800040101010101" pitchFamily="2" charset="-122"/>
              </a:rPr>
              <a:t>Artificial Intelligence (AI) is a mathematical/computing technology that will make life better.</a:t>
            </a:r>
          </a:p>
          <a:p>
            <a:pPr>
              <a:spcBef>
                <a:spcPts val="600"/>
              </a:spcBef>
              <a:buClr>
                <a:srgbClr val="800000"/>
              </a:buClr>
              <a:buSzPct val="45000"/>
              <a:buFont typeface="Wingdings" panose="05000000000000000000" pitchFamily="2" charset="2"/>
              <a:buChar char=""/>
            </a:pPr>
            <a:r>
              <a:rPr lang="en-US" altLang="zh-CN" sz="1800" dirty="0">
                <a:solidFill>
                  <a:srgbClr val="000000"/>
                </a:solidFill>
                <a:latin typeface="+mn-lt"/>
                <a:ea typeface="华文新魏" panose="02010800040101010101" pitchFamily="2" charset="-122"/>
              </a:rPr>
              <a:t>I have been interested in making machines intelligent by designing algorithms. </a:t>
            </a:r>
          </a:p>
          <a:p>
            <a:pPr>
              <a:spcBef>
                <a:spcPts val="600"/>
              </a:spcBef>
              <a:buClr>
                <a:srgbClr val="800000"/>
              </a:buClr>
              <a:buSzPct val="45000"/>
              <a:buFont typeface="Wingdings" panose="05000000000000000000" pitchFamily="2" charset="2"/>
              <a:buChar char=""/>
            </a:pPr>
            <a:r>
              <a:rPr lang="en-US" altLang="zh-CN" sz="1800" dirty="0">
                <a:solidFill>
                  <a:srgbClr val="000000"/>
                </a:solidFill>
                <a:latin typeface="+mn-lt"/>
                <a:ea typeface="华文新魏" panose="02010800040101010101" pitchFamily="2" charset="-122"/>
              </a:rPr>
              <a:t> I may not believe that one day we can recreate human brains using silicon chips, but I believe that computing will aid our brains to do missions impossible in the future. </a:t>
            </a:r>
          </a:p>
          <a:p>
            <a:pPr>
              <a:spcBef>
                <a:spcPts val="600"/>
              </a:spcBef>
              <a:buClr>
                <a:srgbClr val="800000"/>
              </a:buClr>
              <a:buSzPct val="45000"/>
              <a:buFont typeface="Wingdings" panose="05000000000000000000" pitchFamily="2" charset="2"/>
              <a:buChar char=""/>
            </a:pPr>
            <a:endParaRPr lang="en-US" altLang="zh-CN" sz="1800" dirty="0">
              <a:solidFill>
                <a:srgbClr val="000000"/>
              </a:solidFill>
              <a:ea typeface="华文新魏" panose="02010800040101010101" pitchFamily="2" charset="-122"/>
            </a:endParaRPr>
          </a:p>
        </p:txBody>
      </p:sp>
    </p:spTree>
    <p:extLst>
      <p:ext uri="{BB962C8B-B14F-4D97-AF65-F5344CB8AC3E}">
        <p14:creationId xmlns:p14="http://schemas.microsoft.com/office/powerpoint/2010/main" val="1827382266"/>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What is Machine Learning?</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13" name="图片 12">
            <a:extLst>
              <a:ext uri="{FF2B5EF4-FFF2-40B4-BE49-F238E27FC236}">
                <a16:creationId xmlns:a16="http://schemas.microsoft.com/office/drawing/2014/main" id="{69E8190C-EB99-4673-94A7-53D5EA21D4C4}"/>
              </a:ext>
            </a:extLst>
          </p:cNvPr>
          <p:cNvPicPr>
            <a:picLocks noChangeAspect="1"/>
          </p:cNvPicPr>
          <p:nvPr/>
        </p:nvPicPr>
        <p:blipFill>
          <a:blip r:embed="rId3"/>
          <a:stretch>
            <a:fillRect/>
          </a:stretch>
        </p:blipFill>
        <p:spPr>
          <a:xfrm>
            <a:off x="5559111" y="1646476"/>
            <a:ext cx="5650858" cy="4557308"/>
          </a:xfrm>
          <a:prstGeom prst="rect">
            <a:avLst/>
          </a:prstGeom>
        </p:spPr>
      </p:pic>
      <p:sp>
        <p:nvSpPr>
          <p:cNvPr id="15" name="矩形 14">
            <a:extLst>
              <a:ext uri="{FF2B5EF4-FFF2-40B4-BE49-F238E27FC236}">
                <a16:creationId xmlns:a16="http://schemas.microsoft.com/office/drawing/2014/main" id="{6384469E-00A6-45A5-B1C9-8C3A0F53F65B}"/>
              </a:ext>
            </a:extLst>
          </p:cNvPr>
          <p:cNvSpPr/>
          <p:nvPr/>
        </p:nvSpPr>
        <p:spPr>
          <a:xfrm>
            <a:off x="695018" y="1933752"/>
            <a:ext cx="4503425" cy="923330"/>
          </a:xfrm>
          <a:prstGeom prst="rect">
            <a:avLst/>
          </a:prstGeom>
        </p:spPr>
        <p:txBody>
          <a:bodyPr wrap="square">
            <a:spAutoFit/>
          </a:bodyPr>
          <a:lstStyle/>
          <a:p>
            <a:r>
              <a:rPr lang="en-US" altLang="zh-CN" dirty="0"/>
              <a:t>■ A tradeoff between generalization and specification. (</a:t>
            </a:r>
            <a:r>
              <a:rPr lang="en-US" altLang="zh-CN" dirty="0" err="1"/>
              <a:t>E.g</a:t>
            </a:r>
            <a:r>
              <a:rPr lang="en-US" altLang="zh-CN" dirty="0"/>
              <a:t>, there is no two leave are exactly the same, or all greens are leaves. )</a:t>
            </a:r>
          </a:p>
        </p:txBody>
      </p:sp>
      <p:pic>
        <p:nvPicPr>
          <p:cNvPr id="16" name="Picture 2" descr="http://capewest.ca/Cartoon_hypothesis.jpg">
            <a:extLst>
              <a:ext uri="{FF2B5EF4-FFF2-40B4-BE49-F238E27FC236}">
                <a16:creationId xmlns:a16="http://schemas.microsoft.com/office/drawing/2014/main" id="{87196890-DB0B-45B7-BE1D-1C3816621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944" y="2996078"/>
            <a:ext cx="3108646" cy="3108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426378"/>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1C75DBBC-2E53-4AD7-B9FE-B4A2E2BCADA0}"/>
              </a:ext>
            </a:extLst>
          </p:cNvPr>
          <p:cNvCxnSpPr>
            <a:cxnSpLocks/>
          </p:cNvCxnSpPr>
          <p:nvPr/>
        </p:nvCxnSpPr>
        <p:spPr>
          <a:xfrm>
            <a:off x="600180" y="1388117"/>
            <a:ext cx="109586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占位符 1"/>
          <p:cNvSpPr txBox="1">
            <a:spLocks/>
          </p:cNvSpPr>
          <p:nvPr/>
        </p:nvSpPr>
        <p:spPr>
          <a:xfrm>
            <a:off x="695018" y="804672"/>
            <a:ext cx="8060362" cy="4901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30000"/>
              </a:spcBef>
              <a:buFont typeface="Arial" panose="020B0604020202020204" pitchFamily="34" charset="0"/>
              <a:buNone/>
              <a:defRPr sz="2400" b="0" kern="1200">
                <a:solidFill>
                  <a:schemeClr val="bg2">
                    <a:lumMod val="25000"/>
                  </a:schemeClr>
                </a:solidFill>
                <a:latin typeface="+mj-lt"/>
                <a:ea typeface="Microsoft YaHei UI" panose="020B0503020204020204" pitchFamily="34" charset="-122"/>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30000"/>
              </a:spcBef>
              <a:spcAft>
                <a:spcPts val="0"/>
              </a:spcAft>
              <a:buClrTx/>
              <a:buSzTx/>
              <a:buFont typeface="Arial" panose="020B0604020202020204" pitchFamily="34" charset="0"/>
              <a:buNone/>
              <a:tabLst/>
              <a:defRPr/>
            </a:pPr>
            <a:r>
              <a:rPr lang="en-US" altLang="zh-CN" dirty="0">
                <a:solidFill>
                  <a:srgbClr val="E7E6E6">
                    <a:lumMod val="25000"/>
                  </a:srgbClr>
                </a:solidFill>
                <a:latin typeface="Microsoft YaHei UI" panose="020B0503020204020204" pitchFamily="34" charset="-122"/>
              </a:rPr>
              <a:t>What is Machine Learning?</a:t>
            </a:r>
            <a:endParaRPr kumimoji="0" lang="zh-CN" altLang="en-US" sz="2400" b="0" i="0" u="none" strike="noStrike" kern="1200" cap="none" spc="0" normalizeH="0" baseline="0" noProof="0" dirty="0">
              <a:ln>
                <a:noFill/>
              </a:ln>
              <a:solidFill>
                <a:srgbClr val="E7E6E6">
                  <a:lumMod val="25000"/>
                </a:srgbClr>
              </a:solidFill>
              <a:effectLst/>
              <a:uLnTx/>
              <a:uFillTx/>
              <a:latin typeface="Microsoft YaHei UI" panose="020B0503020204020204" pitchFamily="34" charset="-122"/>
              <a:ea typeface="Microsoft YaHei UI" panose="020B0503020204020204" pitchFamily="34" charset="-122"/>
              <a:cs typeface="+mn-cs"/>
            </a:endParaRPr>
          </a:p>
        </p:txBody>
      </p:sp>
      <p:pic>
        <p:nvPicPr>
          <p:cNvPr id="2050" name="Picture 2" descr="C:\Users\qin_z\AppData\Local\Packages\Microsoft.Office.OneNote_8wekyb3d8bbwe\TempState\msohtmlclip\clip_image001.png">
            <a:extLst>
              <a:ext uri="{FF2B5EF4-FFF2-40B4-BE49-F238E27FC236}">
                <a16:creationId xmlns:a16="http://schemas.microsoft.com/office/drawing/2014/main" id="{E90AC237-F7E3-43A0-A4C1-11A16B60E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018" y="1562528"/>
            <a:ext cx="5012459" cy="316576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qin_z\AppData\Local\Packages\Microsoft.Office.OneNote_8wekyb3d8bbwe\TempState\msohtmlclip\clip_image001.png">
            <a:extLst>
              <a:ext uri="{FF2B5EF4-FFF2-40B4-BE49-F238E27FC236}">
                <a16:creationId xmlns:a16="http://schemas.microsoft.com/office/drawing/2014/main" id="{BA6D7BFF-AC29-44AE-A54F-4F2A66509B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180" y="4728292"/>
            <a:ext cx="5012459" cy="20423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qin_z\AppData\Local\Packages\Microsoft.Office.OneNote_8wekyb3d8bbwe\TempState\msohtmlclip\clip_image001.png">
            <a:extLst>
              <a:ext uri="{FF2B5EF4-FFF2-40B4-BE49-F238E27FC236}">
                <a16:creationId xmlns:a16="http://schemas.microsoft.com/office/drawing/2014/main" id="{E9A52CC9-6A20-432E-B9BE-5A6B38A247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1604" y="1510761"/>
            <a:ext cx="5420216" cy="5347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63211"/>
      </p:ext>
    </p:extLst>
  </p:cSld>
  <p:clrMapOvr>
    <a:masterClrMapping/>
  </p:clrMapOvr>
  <mc:AlternateContent xmlns:mc="http://schemas.openxmlformats.org/markup-compatibility/2006" xmlns:p14="http://schemas.microsoft.com/office/powerpoint/2010/main">
    <mc:Choice Requires="p14">
      <p:transition p14:dur="10"/>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mc:Fallback>
  </mc:AlternateContent>
</p:sld>
</file>

<file path=ppt/theme/theme1.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 id="{B791C64D-5483-489F-B05E-A7CAFBD8C386}" vid="{03C411B4-00FB-4196-93BF-5FD78DBD7D1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TotalTime>
  <Words>1599</Words>
  <Application>Microsoft Macintosh PowerPoint</Application>
  <PresentationFormat>Widescreen</PresentationFormat>
  <Paragraphs>205</Paragraphs>
  <Slides>36</Slides>
  <Notes>28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52" baseType="lpstr">
      <vt:lpstr>等线</vt:lpstr>
      <vt:lpstr>Linux Libertine</vt:lpstr>
      <vt:lpstr>Microsoft YaHei UI</vt:lpstr>
      <vt:lpstr>Segoe UI</vt:lpstr>
      <vt:lpstr>Segoe UI Light</vt:lpstr>
      <vt:lpstr>SimSun</vt:lpstr>
      <vt:lpstr>Source Han Sans CN</vt:lpstr>
      <vt:lpstr>华文新魏</vt:lpstr>
      <vt:lpstr>Sylfaen</vt:lpstr>
      <vt:lpstr>Arial</vt:lpstr>
      <vt:lpstr>Cambria Math</vt:lpstr>
      <vt:lpstr>Helvetica</vt:lpstr>
      <vt:lpstr>Tw Cen MT</vt:lpstr>
      <vt:lpstr>Wingdings</vt:lpstr>
      <vt:lpstr>1_WelcomeDoc</vt:lpstr>
      <vt:lpstr>BMP 图像</vt:lpstr>
      <vt:lpstr>From Machine Learning to Deep Learning                                        – Research and Applications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Occam’s Razor and Overfitting</vt:lpstr>
      <vt:lpstr>Overfitting</vt:lpstr>
      <vt:lpstr>Avoid Overfitting</vt:lpstr>
      <vt:lpstr>PowerPoint Presentation</vt:lpstr>
      <vt:lpstr>Discriminative - Least Square Fitting </vt:lpstr>
      <vt:lpstr>Maximum Likelihood - Generative</vt:lpstr>
      <vt:lpstr>NN and LR</vt:lpstr>
      <vt:lpstr>Convolutional Neural Networks</vt:lpstr>
      <vt:lpstr>Long-Term Dependency </vt:lpstr>
      <vt:lpstr>LSTM – Long Short-Term Memory</vt:lpstr>
      <vt:lpstr>Attention Mechanism</vt:lpstr>
      <vt:lpstr>Neural Language Model - CBOW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hasee</dc:creator>
  <cp:lastModifiedBy>qin_zc@126.com</cp:lastModifiedBy>
  <cp:revision>88</cp:revision>
  <dcterms:created xsi:type="dcterms:W3CDTF">2017-11-02T10:41:45Z</dcterms:created>
  <dcterms:modified xsi:type="dcterms:W3CDTF">2018-10-26T08:22:21Z</dcterms:modified>
</cp:coreProperties>
</file>